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301" r:id="rId2"/>
    <p:sldId id="259" r:id="rId3"/>
    <p:sldId id="256" r:id="rId4"/>
    <p:sldId id="257" r:id="rId5"/>
    <p:sldId id="258" r:id="rId6"/>
    <p:sldId id="281" r:id="rId7"/>
    <p:sldId id="260" r:id="rId8"/>
    <p:sldId id="282" r:id="rId9"/>
    <p:sldId id="261" r:id="rId10"/>
    <p:sldId id="262" r:id="rId11"/>
    <p:sldId id="263" r:id="rId12"/>
    <p:sldId id="264" r:id="rId13"/>
    <p:sldId id="272" r:id="rId14"/>
    <p:sldId id="271" r:id="rId15"/>
    <p:sldId id="273" r:id="rId16"/>
    <p:sldId id="265" r:id="rId17"/>
    <p:sldId id="289" r:id="rId18"/>
    <p:sldId id="278" r:id="rId19"/>
    <p:sldId id="275" r:id="rId20"/>
    <p:sldId id="277" r:id="rId21"/>
    <p:sldId id="276" r:id="rId22"/>
    <p:sldId id="266" r:id="rId23"/>
    <p:sldId id="274" r:id="rId24"/>
    <p:sldId id="283" r:id="rId25"/>
    <p:sldId id="284" r:id="rId26"/>
    <p:sldId id="293" r:id="rId27"/>
    <p:sldId id="294" r:id="rId28"/>
    <p:sldId id="295" r:id="rId29"/>
    <p:sldId id="296" r:id="rId30"/>
    <p:sldId id="297" r:id="rId31"/>
    <p:sldId id="298" r:id="rId32"/>
    <p:sldId id="299" r:id="rId33"/>
    <p:sldId id="291" r:id="rId34"/>
    <p:sldId id="300" r:id="rId35"/>
    <p:sldId id="302"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7" autoAdjust="0"/>
    <p:restoredTop sz="94737" autoAdjust="0"/>
  </p:normalViewPr>
  <p:slideViewPr>
    <p:cSldViewPr>
      <p:cViewPr varScale="1">
        <p:scale>
          <a:sx n="72" d="100"/>
          <a:sy n="72" d="100"/>
        </p:scale>
        <p:origin x="132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00C6378-C7B7-45E1-8400-56DA6DCE428C}" type="datetimeFigureOut">
              <a:rPr lang="en-US" smtClean="0"/>
              <a:pPr/>
              <a:t>2017-06-30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EE3FCB-8D59-4CF4-8298-45951B2E1C64}" type="slidenum">
              <a:rPr lang="en-US" smtClean="0"/>
              <a:pPr/>
              <a:t>‹#›</a:t>
            </a:fld>
            <a:endParaRPr lang="en-US"/>
          </a:p>
        </p:txBody>
      </p:sp>
    </p:spTree>
    <p:extLst>
      <p:ext uri="{BB962C8B-B14F-4D97-AF65-F5344CB8AC3E}">
        <p14:creationId xmlns:p14="http://schemas.microsoft.com/office/powerpoint/2010/main" val="392775088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53B1BD-207C-412B-BB63-16B851C5EB88}" type="datetimeFigureOut">
              <a:rPr lang="en-US" smtClean="0"/>
              <a:pPr/>
              <a:t>2017-06-30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BA5250-650F-4309-91E7-A82869DB3E12}" type="slidenum">
              <a:rPr lang="en-US" smtClean="0"/>
              <a:pPr/>
              <a:t>‹#›</a:t>
            </a:fld>
            <a:endParaRPr lang="en-US"/>
          </a:p>
        </p:txBody>
      </p:sp>
    </p:spTree>
    <p:extLst>
      <p:ext uri="{BB962C8B-B14F-4D97-AF65-F5344CB8AC3E}">
        <p14:creationId xmlns:p14="http://schemas.microsoft.com/office/powerpoint/2010/main" val="118089961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864367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27824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256442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794447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9E162A-3285-4A51-A59F-E5FE1D9EE916}" type="datetime1">
              <a:rPr lang="en-US" smtClean="0"/>
              <a:pPr/>
              <a:t>2017-06-30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C40FF2-EF4F-4F52-B770-41F722E08D6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4FEAFE-D46B-4F5F-ACF6-451C5EB69C5C}" type="datetime1">
              <a:rPr lang="en-US" smtClean="0"/>
              <a:pPr/>
              <a:t>2017-06-30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C40FF2-EF4F-4F52-B770-41F722E08D6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421243-CA98-441C-878D-EC3B580F1649}" type="datetime1">
              <a:rPr lang="en-US" smtClean="0"/>
              <a:pPr/>
              <a:t>2017-06-30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C40FF2-EF4F-4F52-B770-41F722E08D6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64DD35-806F-4DB9-9348-DB699F79EE5D}" type="datetime1">
              <a:rPr lang="en-US" smtClean="0"/>
              <a:pPr/>
              <a:t>2017-06-30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C40FF2-EF4F-4F52-B770-41F722E08D6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6FD74F-AEC1-4C9E-9237-9CA13EE02D2A}" type="datetime1">
              <a:rPr lang="en-US" smtClean="0"/>
              <a:pPr/>
              <a:t>2017-06-30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C40FF2-EF4F-4F52-B770-41F722E08D6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1F06DE-3A58-4202-B224-206EB7E2BB3A}" type="datetime1">
              <a:rPr lang="en-US" smtClean="0"/>
              <a:pPr/>
              <a:t>2017-06-30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C40FF2-EF4F-4F52-B770-41F722E08D6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D8F0E02-3DCB-484B-B3AC-03C2BBCB6BFC}" type="datetime1">
              <a:rPr lang="en-US" smtClean="0"/>
              <a:pPr/>
              <a:t>2017-06-30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C40FF2-EF4F-4F52-B770-41F722E08D6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9F6FF4-2070-4E4E-8B9A-0A9011B8A4FE}" type="datetime1">
              <a:rPr lang="en-US" smtClean="0"/>
              <a:pPr/>
              <a:t>2017-06-30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C40FF2-EF4F-4F52-B770-41F722E08D6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B1CC06-2CA1-4A84-9E3B-F1E0B701C4C7}" type="datetime1">
              <a:rPr lang="en-US" smtClean="0"/>
              <a:pPr/>
              <a:t>2017-06-30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C40FF2-EF4F-4F52-B770-41F722E08D6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2B35E7-C4CF-4056-9632-A721DE466739}" type="datetime1">
              <a:rPr lang="en-US" smtClean="0"/>
              <a:pPr/>
              <a:t>2017-06-30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C40FF2-EF4F-4F52-B770-41F722E08D6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74F8B-6359-4A53-897E-31378A430439}" type="datetime1">
              <a:rPr lang="en-US" smtClean="0"/>
              <a:pPr/>
              <a:t>2017-06-30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C40FF2-EF4F-4F52-B770-41F722E08D6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3978B5-3EA6-41B3-811B-8CD93362D083}" type="datetime1">
              <a:rPr lang="en-US" smtClean="0"/>
              <a:pPr/>
              <a:t>2017-06-30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C40FF2-EF4F-4F52-B770-41F722E08D6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82.jpg"/>
          <p:cNvPicPr>
            <a:picLocks noChangeAspect="1"/>
          </p:cNvPicPr>
          <p:nvPr/>
        </p:nvPicPr>
        <p:blipFill>
          <a:blip r:embed="rId3" cstate="print"/>
          <a:stretch>
            <a:fillRect/>
          </a:stretch>
        </p:blipFill>
        <p:spPr>
          <a:xfrm>
            <a:off x="3081084" y="0"/>
            <a:ext cx="2981831" cy="6858000"/>
          </a:xfrm>
          <a:prstGeom prst="rect">
            <a:avLst/>
          </a:prstGeom>
        </p:spPr>
      </p:pic>
      <p:sp>
        <p:nvSpPr>
          <p:cNvPr id="9" name="Footer Placeholder 8"/>
          <p:cNvSpPr>
            <a:spLocks noGrp="1"/>
          </p:cNvSpPr>
          <p:nvPr>
            <p:ph type="ftr" sz="quarter" idx="11"/>
          </p:nvPr>
        </p:nvSpPr>
        <p:spPr/>
        <p:txBody>
          <a:bodyPr/>
          <a:lstStyle/>
          <a:p>
            <a:pPr marL="228600" indent="-228600">
              <a:buFont typeface="+mj-lt"/>
              <a:buAutoNum type="arabicPeriod"/>
            </a:pPr>
            <a:r>
              <a:rPr lang="en-US" dirty="0" smtClean="0"/>
              <a:t>1</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1447800" y="609600"/>
            <a:ext cx="2209800" cy="4572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ounded Rectangle 24"/>
          <p:cNvSpPr/>
          <p:nvPr/>
        </p:nvSpPr>
        <p:spPr>
          <a:xfrm>
            <a:off x="5181600" y="457200"/>
            <a:ext cx="2209800" cy="4572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 name="Rounded Rectangle 23"/>
          <p:cNvSpPr/>
          <p:nvPr/>
        </p:nvSpPr>
        <p:spPr>
          <a:xfrm>
            <a:off x="3505200" y="5715000"/>
            <a:ext cx="1905000" cy="381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5122" name="Picture 2"/>
          <p:cNvPicPr>
            <a:picLocks noChangeAspect="1" noChangeArrowheads="1"/>
          </p:cNvPicPr>
          <p:nvPr/>
        </p:nvPicPr>
        <p:blipFill>
          <a:blip r:embed="rId2" cstate="print"/>
          <a:srcRect/>
          <a:stretch>
            <a:fillRect/>
          </a:stretch>
        </p:blipFill>
        <p:spPr bwMode="auto">
          <a:xfrm>
            <a:off x="609600" y="1828800"/>
            <a:ext cx="4191000" cy="2743200"/>
          </a:xfrm>
          <a:prstGeom prst="rect">
            <a:avLst/>
          </a:prstGeom>
          <a:noFill/>
          <a:ln w="9525">
            <a:noFill/>
            <a:miter lim="800000"/>
            <a:headEnd/>
            <a:tailEnd/>
          </a:ln>
          <a:effectLst/>
        </p:spPr>
      </p:pic>
      <p:pic>
        <p:nvPicPr>
          <p:cNvPr id="5124" name="Picture 4"/>
          <p:cNvPicPr>
            <a:picLocks noChangeAspect="1" noChangeArrowheads="1"/>
          </p:cNvPicPr>
          <p:nvPr/>
        </p:nvPicPr>
        <p:blipFill>
          <a:blip r:embed="rId3" cstate="print"/>
          <a:srcRect/>
          <a:stretch>
            <a:fillRect/>
          </a:stretch>
        </p:blipFill>
        <p:spPr bwMode="auto">
          <a:xfrm>
            <a:off x="4953000" y="1828800"/>
            <a:ext cx="3733800" cy="2743200"/>
          </a:xfrm>
          <a:prstGeom prst="rect">
            <a:avLst/>
          </a:prstGeom>
          <a:noFill/>
          <a:ln w="9525">
            <a:noFill/>
            <a:miter lim="800000"/>
            <a:headEnd/>
            <a:tailEnd/>
          </a:ln>
          <a:effectLst/>
        </p:spPr>
      </p:pic>
      <p:sp>
        <p:nvSpPr>
          <p:cNvPr id="7" name="Rectangle 6"/>
          <p:cNvSpPr/>
          <p:nvPr/>
        </p:nvSpPr>
        <p:spPr>
          <a:xfrm>
            <a:off x="5257800" y="457200"/>
            <a:ext cx="2132250" cy="369332"/>
          </a:xfrm>
          <a:prstGeom prst="rect">
            <a:avLst/>
          </a:prstGeom>
        </p:spPr>
        <p:txBody>
          <a:bodyPr wrap="square">
            <a:spAutoFit/>
          </a:bodyPr>
          <a:lstStyle/>
          <a:p>
            <a:r>
              <a:rPr lang="en-US" dirty="0"/>
              <a:t>Slider moveable part</a:t>
            </a:r>
          </a:p>
        </p:txBody>
      </p:sp>
      <p:sp>
        <p:nvSpPr>
          <p:cNvPr id="8" name="Rectangle 7"/>
          <p:cNvSpPr/>
          <p:nvPr/>
        </p:nvSpPr>
        <p:spPr>
          <a:xfrm>
            <a:off x="3657600" y="5715000"/>
            <a:ext cx="1699055" cy="369332"/>
          </a:xfrm>
          <a:prstGeom prst="rect">
            <a:avLst/>
          </a:prstGeom>
        </p:spPr>
        <p:txBody>
          <a:bodyPr wrap="none">
            <a:spAutoFit/>
          </a:bodyPr>
          <a:lstStyle/>
          <a:p>
            <a:r>
              <a:rPr lang="en-US" dirty="0"/>
              <a:t>Stator fixed part</a:t>
            </a:r>
          </a:p>
        </p:txBody>
      </p:sp>
      <p:sp>
        <p:nvSpPr>
          <p:cNvPr id="10" name="Rectangle 9"/>
          <p:cNvSpPr/>
          <p:nvPr/>
        </p:nvSpPr>
        <p:spPr>
          <a:xfrm>
            <a:off x="1447800" y="685800"/>
            <a:ext cx="2122056" cy="369332"/>
          </a:xfrm>
          <a:prstGeom prst="rect">
            <a:avLst/>
          </a:prstGeom>
        </p:spPr>
        <p:txBody>
          <a:bodyPr wrap="none">
            <a:spAutoFit/>
          </a:bodyPr>
          <a:lstStyle/>
          <a:p>
            <a:r>
              <a:rPr lang="en-US" dirty="0"/>
              <a:t>Rotor moveable part</a:t>
            </a:r>
          </a:p>
        </p:txBody>
      </p:sp>
      <p:cxnSp>
        <p:nvCxnSpPr>
          <p:cNvPr id="13" name="Straight Arrow Connector 12"/>
          <p:cNvCxnSpPr/>
          <p:nvPr/>
        </p:nvCxnSpPr>
        <p:spPr>
          <a:xfrm rot="16200000" flipV="1">
            <a:off x="5105400" y="1828800"/>
            <a:ext cx="1981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6200000" flipV="1">
            <a:off x="2247900" y="1485900"/>
            <a:ext cx="11430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209800" y="4343400"/>
            <a:ext cx="1752600"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a:off x="4953000" y="3886200"/>
            <a:ext cx="1828800" cy="1676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Footer Placeholder 20"/>
          <p:cNvSpPr>
            <a:spLocks noGrp="1"/>
          </p:cNvSpPr>
          <p:nvPr>
            <p:ph type="ftr" sz="quarter" idx="11"/>
          </p:nvPr>
        </p:nvSpPr>
        <p:spPr/>
        <p:txBody>
          <a:bodyPr/>
          <a:lstStyle/>
          <a:p>
            <a:r>
              <a:rPr lang="en-US" dirty="0" smtClean="0"/>
              <a:t>10</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4-30-2012 6-04-32 PM.jpg"/>
          <p:cNvPicPr>
            <a:picLocks noChangeAspect="1"/>
          </p:cNvPicPr>
          <p:nvPr/>
        </p:nvPicPr>
        <p:blipFill>
          <a:blip r:embed="rId2" cstate="print"/>
          <a:stretch>
            <a:fillRect/>
          </a:stretch>
        </p:blipFill>
        <p:spPr>
          <a:xfrm>
            <a:off x="609600" y="3810000"/>
            <a:ext cx="7848600" cy="2362200"/>
          </a:xfrm>
          <a:prstGeom prst="rect">
            <a:avLst/>
          </a:prstGeom>
        </p:spPr>
      </p:pic>
      <p:sp>
        <p:nvSpPr>
          <p:cNvPr id="8" name="Rectangular Callout 7"/>
          <p:cNvSpPr/>
          <p:nvPr/>
        </p:nvSpPr>
        <p:spPr>
          <a:xfrm>
            <a:off x="381000" y="2590800"/>
            <a:ext cx="1752600" cy="685800"/>
          </a:xfrm>
          <a:prstGeom prst="wedgeRectCallout">
            <a:avLst>
              <a:gd name="adj1" fmla="val -2371"/>
              <a:gd name="adj2" fmla="val 226603"/>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Content Placeholder 2"/>
          <p:cNvSpPr>
            <a:spLocks noGrp="1"/>
          </p:cNvSpPr>
          <p:nvPr>
            <p:ph idx="1"/>
          </p:nvPr>
        </p:nvSpPr>
        <p:spPr>
          <a:xfrm>
            <a:off x="457200" y="1143000"/>
            <a:ext cx="8153400" cy="1828800"/>
          </a:xfrm>
        </p:spPr>
        <p:txBody>
          <a:bodyPr>
            <a:normAutofit/>
          </a:bodyPr>
          <a:lstStyle/>
          <a:p>
            <a:pPr algn="just" rtl="1"/>
            <a:r>
              <a:rPr lang="fa-IR" sz="2200" dirty="0" smtClean="0"/>
              <a:t> موتورهای القايی خطی</a:t>
            </a:r>
            <a:endParaRPr lang="fa-IR" sz="2200" dirty="0"/>
          </a:p>
          <a:p>
            <a:pPr algn="just" rtl="1"/>
            <a:r>
              <a:rPr lang="fa-IR" sz="2200" dirty="0" smtClean="0"/>
              <a:t> موتورهای </a:t>
            </a:r>
            <a:r>
              <a:rPr lang="fa-IR" sz="2200" dirty="0"/>
              <a:t>سنكرون </a:t>
            </a:r>
            <a:r>
              <a:rPr lang="fa-IR" sz="2200" dirty="0" smtClean="0"/>
              <a:t>خطی</a:t>
            </a:r>
            <a:r>
              <a:rPr lang="en-US" sz="2200" dirty="0" smtClean="0"/>
              <a:t> </a:t>
            </a:r>
            <a:r>
              <a:rPr lang="fa-IR" sz="2200" dirty="0" smtClean="0"/>
              <a:t> با مغناطیس دائم </a:t>
            </a:r>
            <a:r>
              <a:rPr lang="en-US" sz="2200" dirty="0" smtClean="0"/>
              <a:t>PMLSM</a:t>
            </a:r>
            <a:endParaRPr lang="fa-IR" sz="2200" dirty="0"/>
          </a:p>
          <a:p>
            <a:pPr algn="just" rtl="1"/>
            <a:r>
              <a:rPr lang="ar-SA" sz="2200" dirty="0" smtClean="0">
                <a:latin typeface="Times New Roman" pitchFamily="18" charset="0"/>
              </a:rPr>
              <a:t>موتور</a:t>
            </a:r>
            <a:r>
              <a:rPr lang="fa-IR" sz="2200" dirty="0" smtClean="0">
                <a:latin typeface="Times New Roman" pitchFamily="18" charset="0"/>
              </a:rPr>
              <a:t> خطی</a:t>
            </a:r>
            <a:r>
              <a:rPr lang="en-US" sz="2200" dirty="0" smtClean="0">
                <a:latin typeface="Times New Roman" pitchFamily="18" charset="0"/>
              </a:rPr>
              <a:t> Dc </a:t>
            </a:r>
            <a:endParaRPr lang="fa-IR" sz="2200" i="1" dirty="0"/>
          </a:p>
          <a:p>
            <a:pPr algn="just" rtl="1"/>
            <a:r>
              <a:rPr lang="fa-IR" sz="2200" dirty="0" smtClean="0"/>
              <a:t> موتورهای پله ای </a:t>
            </a:r>
            <a:r>
              <a:rPr lang="fa-IR" sz="2200" dirty="0"/>
              <a:t>خط</a:t>
            </a:r>
            <a:endParaRPr lang="en-US" sz="2200" dirty="0"/>
          </a:p>
        </p:txBody>
      </p:sp>
      <p:sp>
        <p:nvSpPr>
          <p:cNvPr id="4" name="Rectangle 3"/>
          <p:cNvSpPr/>
          <p:nvPr/>
        </p:nvSpPr>
        <p:spPr>
          <a:xfrm>
            <a:off x="762000" y="381000"/>
            <a:ext cx="7162800" cy="523220"/>
          </a:xfrm>
          <a:prstGeom prst="rect">
            <a:avLst/>
          </a:prstGeom>
        </p:spPr>
        <p:txBody>
          <a:bodyPr wrap="square">
            <a:spAutoFit/>
          </a:bodyPr>
          <a:lstStyle/>
          <a:p>
            <a:pPr algn="just" rtl="1">
              <a:buNone/>
            </a:pPr>
            <a:r>
              <a:rPr lang="fa-IR" sz="2800" b="1" dirty="0" smtClean="0"/>
              <a:t>موتورهای خطی به انواع مختلفی قابل تقسيم هستند:</a:t>
            </a:r>
            <a:endParaRPr lang="fa-IR" sz="2800" b="1" dirty="0"/>
          </a:p>
        </p:txBody>
      </p:sp>
      <p:sp>
        <p:nvSpPr>
          <p:cNvPr id="5" name="Rectangle 4"/>
          <p:cNvSpPr/>
          <p:nvPr/>
        </p:nvSpPr>
        <p:spPr>
          <a:xfrm>
            <a:off x="3032155" y="3244334"/>
            <a:ext cx="3796232" cy="430887"/>
          </a:xfrm>
          <a:prstGeom prst="rect">
            <a:avLst/>
          </a:prstGeom>
        </p:spPr>
        <p:txBody>
          <a:bodyPr wrap="none">
            <a:spAutoFit/>
          </a:bodyPr>
          <a:lstStyle/>
          <a:p>
            <a:r>
              <a:rPr lang="fa-IR" sz="2200" b="1" dirty="0"/>
              <a:t>ساختار </a:t>
            </a:r>
            <a:r>
              <a:rPr lang="fa-IR" sz="2200" b="1" dirty="0" smtClean="0"/>
              <a:t>هندسی موتورهای القائی خطی:</a:t>
            </a:r>
            <a:endParaRPr lang="en-US" sz="2200" dirty="0"/>
          </a:p>
        </p:txBody>
      </p:sp>
      <p:sp>
        <p:nvSpPr>
          <p:cNvPr id="7" name="Rectangle 6"/>
          <p:cNvSpPr/>
          <p:nvPr/>
        </p:nvSpPr>
        <p:spPr>
          <a:xfrm>
            <a:off x="381000" y="2667000"/>
            <a:ext cx="1803699" cy="430887"/>
          </a:xfrm>
          <a:prstGeom prst="rect">
            <a:avLst/>
          </a:prstGeom>
        </p:spPr>
        <p:txBody>
          <a:bodyPr wrap="none">
            <a:spAutoFit/>
          </a:bodyPr>
          <a:lstStyle/>
          <a:p>
            <a:r>
              <a:rPr lang="fa-IR" sz="2200" dirty="0"/>
              <a:t>موتور </a:t>
            </a:r>
            <a:r>
              <a:rPr lang="fa-IR" sz="2200" dirty="0" smtClean="0"/>
              <a:t>القائی </a:t>
            </a:r>
            <a:r>
              <a:rPr lang="fa-IR" sz="2200" dirty="0"/>
              <a:t>دوار</a:t>
            </a:r>
            <a:endParaRPr lang="en-US" sz="2200" dirty="0"/>
          </a:p>
        </p:txBody>
      </p:sp>
      <p:sp>
        <p:nvSpPr>
          <p:cNvPr id="9" name="Rectangle 8"/>
          <p:cNvSpPr/>
          <p:nvPr/>
        </p:nvSpPr>
        <p:spPr>
          <a:xfrm>
            <a:off x="5715000" y="2819400"/>
            <a:ext cx="2981907" cy="461665"/>
          </a:xfrm>
          <a:prstGeom prst="rect">
            <a:avLst/>
          </a:prstGeom>
        </p:spPr>
        <p:txBody>
          <a:bodyPr wrap="none">
            <a:spAutoFit/>
          </a:bodyPr>
          <a:lstStyle/>
          <a:p>
            <a:r>
              <a:rPr lang="fa-IR" sz="2400" b="1" dirty="0" smtClean="0"/>
              <a:t>1_ موتورهای القائی خطی:</a:t>
            </a:r>
            <a:endParaRPr lang="en-US" sz="2400" dirty="0"/>
          </a:p>
        </p:txBody>
      </p:sp>
      <p:sp>
        <p:nvSpPr>
          <p:cNvPr id="14" name="Footer Placeholder 13"/>
          <p:cNvSpPr>
            <a:spLocks noGrp="1"/>
          </p:cNvSpPr>
          <p:nvPr>
            <p:ph type="ftr" sz="quarter" idx="11"/>
          </p:nvPr>
        </p:nvSpPr>
        <p:spPr/>
        <p:txBody>
          <a:bodyPr/>
          <a:lstStyle/>
          <a:p>
            <a:r>
              <a:rPr lang="en-US" dirty="0" smtClean="0"/>
              <a:t>11</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1447800" y="3810000"/>
            <a:ext cx="6477000" cy="2790825"/>
          </a:xfrm>
          <a:prstGeom prst="rect">
            <a:avLst/>
          </a:prstGeom>
          <a:noFill/>
          <a:ln w="9525">
            <a:noFill/>
            <a:miter lim="800000"/>
            <a:headEnd/>
            <a:tailEnd/>
          </a:ln>
          <a:effectLst/>
        </p:spPr>
      </p:pic>
      <p:sp>
        <p:nvSpPr>
          <p:cNvPr id="2" name="Title 1"/>
          <p:cNvSpPr>
            <a:spLocks noGrp="1"/>
          </p:cNvSpPr>
          <p:nvPr>
            <p:ph type="title"/>
          </p:nvPr>
        </p:nvSpPr>
        <p:spPr>
          <a:xfrm>
            <a:off x="381000" y="274638"/>
            <a:ext cx="8305800" cy="715962"/>
          </a:xfrm>
        </p:spPr>
        <p:txBody>
          <a:bodyPr>
            <a:normAutofit/>
          </a:bodyPr>
          <a:lstStyle/>
          <a:p>
            <a:r>
              <a:rPr lang="fa-IR" sz="2800" b="1" dirty="0"/>
              <a:t>ساختار </a:t>
            </a:r>
            <a:r>
              <a:rPr lang="fa-IR" sz="2800" b="1" dirty="0" smtClean="0"/>
              <a:t>هندسی موتورهای القائی خطی</a:t>
            </a:r>
            <a:endParaRPr lang="en-US" sz="2800" dirty="0"/>
          </a:p>
        </p:txBody>
      </p:sp>
      <p:sp>
        <p:nvSpPr>
          <p:cNvPr id="3" name="Content Placeholder 2"/>
          <p:cNvSpPr>
            <a:spLocks noGrp="1"/>
          </p:cNvSpPr>
          <p:nvPr>
            <p:ph idx="1"/>
          </p:nvPr>
        </p:nvSpPr>
        <p:spPr>
          <a:xfrm>
            <a:off x="228600" y="1219201"/>
            <a:ext cx="8458200" cy="2895599"/>
          </a:xfrm>
        </p:spPr>
        <p:txBody>
          <a:bodyPr>
            <a:normAutofit fontScale="85000" lnSpcReduction="20000"/>
          </a:bodyPr>
          <a:lstStyle/>
          <a:p>
            <a:pPr algn="r" rtl="1">
              <a:buNone/>
            </a:pPr>
            <a:r>
              <a:rPr lang="fa-IR" dirty="0"/>
              <a:t>با بازكردن موتوركليه مشخصه </a:t>
            </a:r>
            <a:r>
              <a:rPr lang="fa-IR" dirty="0" smtClean="0"/>
              <a:t>های كاری، طراحی، </a:t>
            </a:r>
            <a:r>
              <a:rPr lang="fa-IR" dirty="0"/>
              <a:t>و خصوصيات </a:t>
            </a:r>
            <a:r>
              <a:rPr lang="fa-IR" dirty="0" smtClean="0"/>
              <a:t>مداری </a:t>
            </a:r>
            <a:r>
              <a:rPr lang="fa-IR" dirty="0"/>
              <a:t>و </a:t>
            </a:r>
            <a:r>
              <a:rPr lang="fa-IR" dirty="0" smtClean="0"/>
              <a:t>مغناطيسی موتورتغيير می </a:t>
            </a:r>
            <a:r>
              <a:rPr lang="fa-IR" dirty="0"/>
              <a:t>كند. </a:t>
            </a:r>
            <a:r>
              <a:rPr lang="fa-IR" dirty="0" smtClean="0"/>
              <a:t>که ميتوان </a:t>
            </a:r>
            <a:r>
              <a:rPr lang="fa-IR" dirty="0"/>
              <a:t>به موارد زير اشاره كرد:</a:t>
            </a:r>
          </a:p>
          <a:p>
            <a:pPr algn="r" rtl="1">
              <a:buNone/>
            </a:pPr>
            <a:r>
              <a:rPr lang="fa-IR" dirty="0" smtClean="0"/>
              <a:t>١. نيروی گردشی </a:t>
            </a:r>
            <a:r>
              <a:rPr lang="fa-IR" dirty="0"/>
              <a:t>موتور دوار تبديل به </a:t>
            </a:r>
            <a:r>
              <a:rPr lang="fa-IR" dirty="0" smtClean="0"/>
              <a:t>نيروی رانشی </a:t>
            </a:r>
            <a:r>
              <a:rPr lang="fa-IR" dirty="0"/>
              <a:t>در موتور </a:t>
            </a:r>
            <a:r>
              <a:rPr lang="fa-IR" dirty="0" smtClean="0"/>
              <a:t>خطی </a:t>
            </a:r>
            <a:r>
              <a:rPr lang="fa-IR" dirty="0"/>
              <a:t>ميشود.</a:t>
            </a:r>
          </a:p>
          <a:p>
            <a:pPr algn="r" rtl="1">
              <a:buNone/>
            </a:pPr>
            <a:r>
              <a:rPr lang="fa-IR" dirty="0"/>
              <a:t>٢. فاصله </a:t>
            </a:r>
            <a:r>
              <a:rPr lang="fa-IR" dirty="0" smtClean="0"/>
              <a:t>هوائی </a:t>
            </a:r>
            <a:r>
              <a:rPr lang="fa-IR" dirty="0"/>
              <a:t>بسيار زياد ميشود.</a:t>
            </a:r>
          </a:p>
          <a:p>
            <a:pPr algn="r" rtl="1">
              <a:buNone/>
            </a:pPr>
            <a:r>
              <a:rPr lang="fa-IR" dirty="0"/>
              <a:t>٣. اثر لبه يا اثر انتها خواهيم داشت.</a:t>
            </a:r>
          </a:p>
          <a:p>
            <a:pPr algn="r" rtl="1">
              <a:buNone/>
            </a:pPr>
            <a:r>
              <a:rPr lang="fa-IR" dirty="0"/>
              <a:t>۴. افزايش مقدار مقاومت موثر ثانويه در موتور </a:t>
            </a:r>
            <a:r>
              <a:rPr lang="fa-IR" dirty="0" smtClean="0"/>
              <a:t>خطی.</a:t>
            </a:r>
            <a:endParaRPr lang="en-US" dirty="0">
              <a:cs typeface="Aharoni" pitchFamily="2" charset="-79"/>
            </a:endParaRPr>
          </a:p>
        </p:txBody>
      </p:sp>
      <p:sp>
        <p:nvSpPr>
          <p:cNvPr id="9" name="Footer Placeholder 8"/>
          <p:cNvSpPr>
            <a:spLocks noGrp="1"/>
          </p:cNvSpPr>
          <p:nvPr>
            <p:ph type="ftr" sz="quarter" idx="11"/>
          </p:nvPr>
        </p:nvSpPr>
        <p:spPr/>
        <p:txBody>
          <a:bodyPr/>
          <a:lstStyle/>
          <a:p>
            <a:r>
              <a:rPr lang="en-US" dirty="0" smtClean="0"/>
              <a:t>12</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305800" cy="639762"/>
          </a:xfrm>
        </p:spPr>
        <p:txBody>
          <a:bodyPr>
            <a:normAutofit fontScale="90000"/>
          </a:bodyPr>
          <a:lstStyle/>
          <a:p>
            <a:r>
              <a:rPr lang="fa-IR" sz="3600" dirty="0" smtClean="0">
                <a:effectLst>
                  <a:outerShdw blurRad="38100" dist="38100" dir="2700000" algn="tl">
                    <a:srgbClr val="000000"/>
                  </a:outerShdw>
                </a:effectLst>
                <a:cs typeface="Arial" charset="0"/>
              </a:rPr>
              <a:t>اصول کارکرد موتورهای خطی القایی</a:t>
            </a:r>
            <a:r>
              <a:rPr lang="en-US" dirty="0" smtClean="0">
                <a:solidFill>
                  <a:srgbClr val="FF0066"/>
                </a:solidFill>
                <a:effectLst>
                  <a:outerShdw blurRad="38100" dist="38100" dir="2700000" algn="tl">
                    <a:srgbClr val="000000"/>
                  </a:outerShdw>
                </a:effectLst>
                <a:cs typeface="Arial" charset="0"/>
              </a:rPr>
              <a:t/>
            </a:r>
            <a:br>
              <a:rPr lang="en-US" dirty="0" smtClean="0">
                <a:solidFill>
                  <a:srgbClr val="FF0066"/>
                </a:solidFill>
                <a:effectLst>
                  <a:outerShdw blurRad="38100" dist="38100" dir="2700000" algn="tl">
                    <a:srgbClr val="000000"/>
                  </a:outerShdw>
                </a:effectLst>
                <a:cs typeface="Arial" charset="0"/>
              </a:rPr>
            </a:br>
            <a:endParaRPr lang="en-US" dirty="0"/>
          </a:p>
        </p:txBody>
      </p:sp>
      <p:sp>
        <p:nvSpPr>
          <p:cNvPr id="3" name="Content Placeholder 2"/>
          <p:cNvSpPr>
            <a:spLocks noGrp="1"/>
          </p:cNvSpPr>
          <p:nvPr>
            <p:ph idx="1"/>
          </p:nvPr>
        </p:nvSpPr>
        <p:spPr>
          <a:xfrm>
            <a:off x="457200" y="990600"/>
            <a:ext cx="8229600" cy="5135563"/>
          </a:xfrm>
        </p:spPr>
        <p:txBody>
          <a:bodyPr>
            <a:normAutofit/>
          </a:bodyPr>
          <a:lstStyle/>
          <a:p>
            <a:pPr algn="r" rtl="1">
              <a:buNone/>
            </a:pPr>
            <a:r>
              <a:rPr lang="fa-IR" sz="2400" dirty="0" smtClean="0"/>
              <a:t>    اولیه یک موتور القایی خطی از شبکه سه فاز تغذیه می شود وثانویه نیز یک سیم پیچی صفحه ای با هسته آهنی یا بدون هسته آهنی است.</a:t>
            </a:r>
          </a:p>
          <a:p>
            <a:pPr algn="r" rtl="1">
              <a:buNone/>
            </a:pPr>
            <a:r>
              <a:rPr lang="fa-IR" sz="2400" dirty="0" smtClean="0"/>
              <a:t>    هریک از قسمتهای اولیه یا ثانویه میتواند نقش عضو ثابت یا استاتور را به خود بگیرد.دراینصورت قسمت دیگر عضو متحرک دیگر خواهد بود.</a:t>
            </a:r>
          </a:p>
          <a:p>
            <a:pPr algn="r" rtl="1">
              <a:buNone/>
            </a:pPr>
            <a:r>
              <a:rPr lang="fa-IR" sz="2400" dirty="0" smtClean="0"/>
              <a:t>    اساس کار یک موتور خطی القایی میتوان با مقایسه آن با یک موتور گردان قفسه ای توجیه کرد.</a:t>
            </a:r>
          </a:p>
        </p:txBody>
      </p:sp>
      <p:pic>
        <p:nvPicPr>
          <p:cNvPr id="7171" name="Picture 3"/>
          <p:cNvPicPr>
            <a:picLocks noChangeAspect="1" noChangeArrowheads="1"/>
          </p:cNvPicPr>
          <p:nvPr/>
        </p:nvPicPr>
        <p:blipFill>
          <a:blip r:embed="rId2" cstate="print"/>
          <a:srcRect/>
          <a:stretch>
            <a:fillRect/>
          </a:stretch>
        </p:blipFill>
        <p:spPr bwMode="auto">
          <a:xfrm>
            <a:off x="0" y="4267200"/>
            <a:ext cx="1933575" cy="1752600"/>
          </a:xfrm>
          <a:prstGeom prst="rect">
            <a:avLst/>
          </a:prstGeom>
          <a:noFill/>
          <a:ln w="9525">
            <a:noFill/>
            <a:miter lim="800000"/>
            <a:headEnd/>
            <a:tailEnd/>
          </a:ln>
          <a:effectLst/>
        </p:spPr>
      </p:pic>
      <p:pic>
        <p:nvPicPr>
          <p:cNvPr id="7172" name="Picture 4"/>
          <p:cNvPicPr>
            <a:picLocks noChangeAspect="1" noChangeArrowheads="1"/>
          </p:cNvPicPr>
          <p:nvPr/>
        </p:nvPicPr>
        <p:blipFill>
          <a:blip r:embed="rId3" cstate="print"/>
          <a:srcRect/>
          <a:stretch>
            <a:fillRect/>
          </a:stretch>
        </p:blipFill>
        <p:spPr bwMode="auto">
          <a:xfrm>
            <a:off x="1752600" y="3810000"/>
            <a:ext cx="1981200" cy="2057400"/>
          </a:xfrm>
          <a:prstGeom prst="rect">
            <a:avLst/>
          </a:prstGeom>
          <a:noFill/>
          <a:ln w="9525">
            <a:noFill/>
            <a:miter lim="800000"/>
            <a:headEnd/>
            <a:tailEnd/>
          </a:ln>
          <a:effectLst/>
        </p:spPr>
      </p:pic>
      <p:pic>
        <p:nvPicPr>
          <p:cNvPr id="7173" name="Picture 5"/>
          <p:cNvPicPr>
            <a:picLocks noChangeAspect="1" noChangeArrowheads="1"/>
          </p:cNvPicPr>
          <p:nvPr/>
        </p:nvPicPr>
        <p:blipFill>
          <a:blip r:embed="rId4" cstate="print"/>
          <a:srcRect/>
          <a:stretch>
            <a:fillRect/>
          </a:stretch>
        </p:blipFill>
        <p:spPr bwMode="auto">
          <a:xfrm>
            <a:off x="3962400" y="3886200"/>
            <a:ext cx="2133600" cy="2057400"/>
          </a:xfrm>
          <a:prstGeom prst="rect">
            <a:avLst/>
          </a:prstGeom>
          <a:noFill/>
          <a:ln w="9525">
            <a:noFill/>
            <a:miter lim="800000"/>
            <a:headEnd/>
            <a:tailEnd/>
          </a:ln>
          <a:effectLst/>
        </p:spPr>
      </p:pic>
      <p:pic>
        <p:nvPicPr>
          <p:cNvPr id="7174" name="Picture 6"/>
          <p:cNvPicPr>
            <a:picLocks noChangeAspect="1" noChangeArrowheads="1"/>
          </p:cNvPicPr>
          <p:nvPr/>
        </p:nvPicPr>
        <p:blipFill>
          <a:blip r:embed="rId5" cstate="print"/>
          <a:srcRect/>
          <a:stretch>
            <a:fillRect/>
          </a:stretch>
        </p:blipFill>
        <p:spPr bwMode="auto">
          <a:xfrm>
            <a:off x="6172200" y="3733800"/>
            <a:ext cx="2667000" cy="1981200"/>
          </a:xfrm>
          <a:prstGeom prst="rect">
            <a:avLst/>
          </a:prstGeom>
          <a:noFill/>
          <a:ln w="9525">
            <a:noFill/>
            <a:miter lim="800000"/>
            <a:headEnd/>
            <a:tailEnd/>
          </a:ln>
          <a:effectLst/>
        </p:spPr>
      </p:pic>
      <p:sp>
        <p:nvSpPr>
          <p:cNvPr id="12" name="Footer Placeholder 11"/>
          <p:cNvSpPr>
            <a:spLocks noGrp="1"/>
          </p:cNvSpPr>
          <p:nvPr>
            <p:ph type="ftr" sz="quarter" idx="11"/>
          </p:nvPr>
        </p:nvSpPr>
        <p:spPr/>
        <p:txBody>
          <a:bodyPr/>
          <a:lstStyle/>
          <a:p>
            <a:r>
              <a:rPr lang="en-US" dirty="0" smtClean="0"/>
              <a:t>13</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fa-IR" dirty="0" smtClean="0"/>
              <a:t>انواع موتور خطی القایی از نظر ساختار</a:t>
            </a:r>
            <a:endParaRPr lang="en-US" dirty="0"/>
          </a:p>
        </p:txBody>
      </p:sp>
      <p:sp>
        <p:nvSpPr>
          <p:cNvPr id="3" name="Content Placeholder 2"/>
          <p:cNvSpPr>
            <a:spLocks noGrp="1"/>
          </p:cNvSpPr>
          <p:nvPr>
            <p:ph idx="1"/>
          </p:nvPr>
        </p:nvSpPr>
        <p:spPr>
          <a:xfrm>
            <a:off x="457200" y="1143000"/>
            <a:ext cx="8229600" cy="4983163"/>
          </a:xfrm>
        </p:spPr>
        <p:txBody>
          <a:bodyPr>
            <a:normAutofit/>
          </a:bodyPr>
          <a:lstStyle/>
          <a:p>
            <a:pPr marL="514350" indent="-514350" algn="r" rtl="1">
              <a:buFont typeface="+mj-lt"/>
              <a:buAutoNum type="arabicPeriod"/>
            </a:pPr>
            <a:r>
              <a:rPr lang="fa-IR" sz="2800" dirty="0" smtClean="0"/>
              <a:t>نوع با اولیه کوتاه(قسمت متحرک سیم پیچی صفحه ای): </a:t>
            </a:r>
          </a:p>
          <a:p>
            <a:pPr marL="514350" indent="-514350" algn="r" rtl="1">
              <a:buNone/>
            </a:pPr>
            <a:r>
              <a:rPr lang="fa-IR" sz="2800" dirty="0" smtClean="0"/>
              <a:t>    </a:t>
            </a:r>
            <a:r>
              <a:rPr lang="fa-IR" sz="2400" dirty="0" smtClean="0"/>
              <a:t>ازاین نوع موتور برای مسیرهای طولانی استفاده میکنند زیرا بکارگیری سیم پیچی سه فاز در طول یک مسیر بلند غیر اقتصادی است</a:t>
            </a:r>
          </a:p>
          <a:p>
            <a:pPr marL="514350" indent="-514350" algn="r" rtl="1">
              <a:buNone/>
            </a:pPr>
            <a:r>
              <a:rPr lang="fa-IR" sz="2800" dirty="0" smtClean="0"/>
              <a:t>2.  نوع ثانویه کوتاه(قسمت متحرک سیم پیچی سه فاز):</a:t>
            </a:r>
          </a:p>
          <a:p>
            <a:pPr marL="514350" indent="-514350" algn="r" rtl="1">
              <a:buNone/>
            </a:pPr>
            <a:r>
              <a:rPr lang="fa-IR" sz="2400" dirty="0" smtClean="0"/>
              <a:t>    ازاین نوع موتور برای مسیرهای کوتاه استفاده میکنند</a:t>
            </a:r>
            <a:endParaRPr lang="en-US" sz="2400" dirty="0" smtClean="0"/>
          </a:p>
          <a:p>
            <a:pPr marL="514350" indent="-514350" algn="r" rtl="1">
              <a:buFont typeface="+mj-lt"/>
              <a:buAutoNum type="arabicPeriod"/>
            </a:pPr>
            <a:endParaRPr lang="en-US" sz="2800" dirty="0"/>
          </a:p>
        </p:txBody>
      </p:sp>
      <p:pic>
        <p:nvPicPr>
          <p:cNvPr id="5" name="Picture 4" descr="5-1-2012 1-08-58 PM.png"/>
          <p:cNvPicPr>
            <a:picLocks noChangeAspect="1"/>
          </p:cNvPicPr>
          <p:nvPr/>
        </p:nvPicPr>
        <p:blipFill>
          <a:blip r:embed="rId2" cstate="print"/>
          <a:stretch>
            <a:fillRect/>
          </a:stretch>
        </p:blipFill>
        <p:spPr>
          <a:xfrm>
            <a:off x="0" y="4495800"/>
            <a:ext cx="9144000" cy="1780178"/>
          </a:xfrm>
          <a:prstGeom prst="rect">
            <a:avLst/>
          </a:prstGeom>
        </p:spPr>
      </p:pic>
      <p:sp>
        <p:nvSpPr>
          <p:cNvPr id="10" name="Footer Placeholder 9"/>
          <p:cNvSpPr>
            <a:spLocks noGrp="1"/>
          </p:cNvSpPr>
          <p:nvPr>
            <p:ph type="ftr" sz="quarter" idx="11"/>
          </p:nvPr>
        </p:nvSpPr>
        <p:spPr/>
        <p:txBody>
          <a:bodyPr/>
          <a:lstStyle/>
          <a:p>
            <a:r>
              <a:rPr lang="en-US" dirty="0" smtClean="0"/>
              <a:t>14</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pPr marL="514350" indent="-514350" algn="r" rtl="1">
              <a:buNone/>
            </a:pPr>
            <a:r>
              <a:rPr lang="fa-IR" sz="2800" dirty="0" smtClean="0"/>
              <a:t>3. </a:t>
            </a:r>
            <a:r>
              <a:rPr lang="fa-IR" dirty="0" smtClean="0"/>
              <a:t>موتور با ثانویه از نوع ورقه ای بدون هسته آهنی</a:t>
            </a:r>
            <a:r>
              <a:rPr lang="fa-IR" sz="2800" dirty="0" smtClean="0"/>
              <a:t>: </a:t>
            </a:r>
          </a:p>
          <a:p>
            <a:pPr marL="514350" indent="-514350" algn="r" rtl="1">
              <a:buNone/>
            </a:pPr>
            <a:r>
              <a:rPr lang="fa-IR" sz="2400" dirty="0" smtClean="0"/>
              <a:t>      این نوع موتور ارزان قیمت است بخاطر عدم وجود هسته آهنی ولی چون مدار مغناطیسی آن در محل فاصله هوایی باز است شکل میدان مغناطیسی در آن چندان منظم نیست در نتیجه مسیرهای جریان در ثانویه نیز در محلهای خاص میدان چندان متمرکز نمیگردد وموجب کاهش شدید نیروی رانش میشود</a:t>
            </a:r>
          </a:p>
          <a:p>
            <a:pPr marL="514350" indent="-514350" algn="r" rtl="1">
              <a:buNone/>
            </a:pPr>
            <a:r>
              <a:rPr lang="fa-IR" sz="2800" dirty="0" smtClean="0"/>
              <a:t>4.موتور با اولیه دوبل:</a:t>
            </a:r>
          </a:p>
          <a:p>
            <a:pPr marL="514350" indent="-514350" algn="r" rtl="1">
              <a:buNone/>
            </a:pPr>
            <a:r>
              <a:rPr lang="fa-IR" sz="2400" dirty="0" smtClean="0"/>
              <a:t>     این موتور ضعفهای موتور قبلی راجبران میکند</a:t>
            </a:r>
          </a:p>
          <a:p>
            <a:pPr marL="514350" indent="-514350" algn="r" rtl="1">
              <a:buNone/>
            </a:pPr>
            <a:endParaRPr lang="en-US" sz="2800" dirty="0"/>
          </a:p>
        </p:txBody>
      </p:sp>
      <p:pic>
        <p:nvPicPr>
          <p:cNvPr id="5" name="Picture 4" descr="5-1-2012 1-00-25 PM.png"/>
          <p:cNvPicPr>
            <a:picLocks noChangeAspect="1"/>
          </p:cNvPicPr>
          <p:nvPr/>
        </p:nvPicPr>
        <p:blipFill>
          <a:blip r:embed="rId2" cstate="print"/>
          <a:stretch>
            <a:fillRect/>
          </a:stretch>
        </p:blipFill>
        <p:spPr>
          <a:xfrm>
            <a:off x="4876800" y="4419600"/>
            <a:ext cx="3970962" cy="1771410"/>
          </a:xfrm>
          <a:prstGeom prst="rect">
            <a:avLst/>
          </a:prstGeom>
        </p:spPr>
      </p:pic>
      <p:pic>
        <p:nvPicPr>
          <p:cNvPr id="6" name="Picture 5" descr="5-1-2012 1-00-25 PM.png"/>
          <p:cNvPicPr>
            <a:picLocks noChangeAspect="1"/>
          </p:cNvPicPr>
          <p:nvPr/>
        </p:nvPicPr>
        <p:blipFill>
          <a:blip r:embed="rId3" cstate="print"/>
          <a:stretch>
            <a:fillRect/>
          </a:stretch>
        </p:blipFill>
        <p:spPr>
          <a:xfrm>
            <a:off x="381000" y="4419600"/>
            <a:ext cx="4038600" cy="1828800"/>
          </a:xfrm>
          <a:prstGeom prst="rect">
            <a:avLst/>
          </a:prstGeom>
        </p:spPr>
      </p:pic>
      <p:sp>
        <p:nvSpPr>
          <p:cNvPr id="11" name="Footer Placeholder 10"/>
          <p:cNvSpPr>
            <a:spLocks noGrp="1"/>
          </p:cNvSpPr>
          <p:nvPr>
            <p:ph type="ftr" sz="quarter" idx="11"/>
          </p:nvPr>
        </p:nvSpPr>
        <p:spPr/>
        <p:txBody>
          <a:bodyPr/>
          <a:lstStyle/>
          <a:p>
            <a:r>
              <a:rPr lang="en-US" dirty="0" smtClean="0"/>
              <a:t>15</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nd_eff"/>
          <p:cNvPicPr>
            <a:picLocks noChangeAspect="1" noChangeArrowheads="1"/>
          </p:cNvPicPr>
          <p:nvPr/>
        </p:nvPicPr>
        <p:blipFill>
          <a:blip r:embed="rId2" cstate="print"/>
          <a:srcRect/>
          <a:stretch>
            <a:fillRect/>
          </a:stretch>
        </p:blipFill>
        <p:spPr bwMode="auto">
          <a:xfrm>
            <a:off x="838200" y="4724400"/>
            <a:ext cx="7086600" cy="1600200"/>
          </a:xfrm>
          <a:prstGeom prst="rect">
            <a:avLst/>
          </a:prstGeom>
          <a:noFill/>
          <a:ln w="9525">
            <a:noFill/>
            <a:miter lim="800000"/>
            <a:headEnd/>
            <a:tailEnd/>
          </a:ln>
        </p:spPr>
      </p:pic>
      <p:sp>
        <p:nvSpPr>
          <p:cNvPr id="4" name="Rectangle 4"/>
          <p:cNvSpPr>
            <a:spLocks noGrp="1" noChangeArrowheads="1"/>
          </p:cNvSpPr>
          <p:nvPr>
            <p:ph type="title"/>
          </p:nvPr>
        </p:nvSpPr>
        <p:spPr bwMode="auto">
          <a:xfrm>
            <a:off x="457200" y="274638"/>
            <a:ext cx="8229600" cy="639762"/>
          </a:xfrm>
          <a:prstGeom prst="rect">
            <a:avLst/>
          </a:prstGeom>
          <a:noFill/>
          <a:ln w="9525">
            <a:noFill/>
            <a:miter lim="800000"/>
            <a:headEnd/>
            <a:tailEnd/>
          </a:ln>
          <a:effectLst/>
        </p:spPr>
        <p:txBody>
          <a:bodyPr anchor="ctr"/>
          <a:lstStyle/>
          <a:p>
            <a:r>
              <a:rPr lang="en-US" sz="3200" b="1" dirty="0" smtClean="0">
                <a:latin typeface="Times New Roman" pitchFamily="18" charset="0"/>
                <a:cs typeface="Times New Roman" pitchFamily="18" charset="0"/>
              </a:rPr>
              <a:t>End effect</a:t>
            </a:r>
            <a:endParaRPr lang="en-US" sz="3200" dirty="0">
              <a:solidFill>
                <a:srgbClr val="FF0066"/>
              </a:solidFill>
              <a:effectLst>
                <a:outerShdw blurRad="38100" dist="38100" dir="2700000" algn="tl">
                  <a:srgbClr val="000000"/>
                </a:outerShdw>
              </a:effectLst>
              <a:cs typeface="Arial" charset="0"/>
            </a:endParaRPr>
          </a:p>
        </p:txBody>
      </p:sp>
      <p:sp>
        <p:nvSpPr>
          <p:cNvPr id="5" name="Rectangle 3"/>
          <p:cNvSpPr>
            <a:spLocks noGrp="1" noChangeArrowheads="1"/>
          </p:cNvSpPr>
          <p:nvPr>
            <p:ph idx="1"/>
          </p:nvPr>
        </p:nvSpPr>
        <p:spPr>
          <a:xfrm>
            <a:off x="228600" y="914401"/>
            <a:ext cx="8610600" cy="4495799"/>
          </a:xfrm>
        </p:spPr>
        <p:txBody>
          <a:bodyPr>
            <a:noAutofit/>
          </a:bodyPr>
          <a:lstStyle/>
          <a:p>
            <a:pPr algn="r" rtl="1">
              <a:buFont typeface="Wingdings" pitchFamily="2" charset="2"/>
              <a:buNone/>
            </a:pPr>
            <a:r>
              <a:rPr lang="en-US" sz="2200" b="1" dirty="0"/>
              <a:t> </a:t>
            </a:r>
            <a:r>
              <a:rPr lang="ar-SA" sz="2200" b="1" dirty="0"/>
              <a:t>اثر انتهايي</a:t>
            </a:r>
            <a:r>
              <a:rPr lang="fa-IR" sz="2200" b="1" dirty="0"/>
              <a:t> ،</a:t>
            </a:r>
            <a:r>
              <a:rPr lang="ar-SA" sz="2200" b="1" dirty="0"/>
              <a:t> </a:t>
            </a:r>
            <a:r>
              <a:rPr lang="en-US" sz="2200" b="1" dirty="0">
                <a:latin typeface="Times New Roman" pitchFamily="18" charset="0"/>
              </a:rPr>
              <a:t>End effect</a:t>
            </a:r>
            <a:endParaRPr lang="ar-SA" sz="2200" dirty="0">
              <a:latin typeface="Times New Roman" pitchFamily="18" charset="0"/>
            </a:endParaRPr>
          </a:p>
          <a:p>
            <a:pPr algn="r" rtl="1">
              <a:buFont typeface="Wingdings" pitchFamily="2" charset="2"/>
              <a:buNone/>
            </a:pPr>
            <a:r>
              <a:rPr lang="en-US" sz="2200" dirty="0"/>
              <a:t> </a:t>
            </a:r>
            <a:r>
              <a:rPr lang="fa-IR" sz="2200" dirty="0" smtClean="0"/>
              <a:t>   </a:t>
            </a:r>
            <a:r>
              <a:rPr lang="ar-SA" sz="2400" dirty="0" smtClean="0"/>
              <a:t>تفاوت اصل</a:t>
            </a:r>
            <a:r>
              <a:rPr lang="fa-IR" sz="2400" dirty="0" smtClean="0"/>
              <a:t>ی</a:t>
            </a:r>
            <a:r>
              <a:rPr lang="ar-SA" sz="2400" dirty="0" smtClean="0"/>
              <a:t> </a:t>
            </a:r>
            <a:r>
              <a:rPr lang="ar-SA" sz="2400" dirty="0"/>
              <a:t>بين موتور </a:t>
            </a:r>
            <a:r>
              <a:rPr lang="ar-SA" sz="2400" dirty="0" smtClean="0"/>
              <a:t>خط</a:t>
            </a:r>
            <a:r>
              <a:rPr lang="fa-IR" sz="2400" dirty="0" smtClean="0"/>
              <a:t>ی</a:t>
            </a:r>
            <a:r>
              <a:rPr lang="ar-SA" sz="2400" dirty="0" smtClean="0"/>
              <a:t> </a:t>
            </a:r>
            <a:r>
              <a:rPr lang="ar-SA" sz="2400" dirty="0"/>
              <a:t>و موتور </a:t>
            </a:r>
            <a:r>
              <a:rPr lang="ar-SA" sz="2400" dirty="0" smtClean="0"/>
              <a:t>دوران</a:t>
            </a:r>
            <a:r>
              <a:rPr lang="fa-IR" sz="2400" dirty="0" smtClean="0"/>
              <a:t>ی</a:t>
            </a:r>
            <a:r>
              <a:rPr lang="ar-SA" sz="2400" dirty="0" smtClean="0"/>
              <a:t> </a:t>
            </a:r>
            <a:r>
              <a:rPr lang="ar-SA" sz="2400" dirty="0"/>
              <a:t>در اثر </a:t>
            </a:r>
            <a:r>
              <a:rPr lang="ar-SA" sz="2400" dirty="0" smtClean="0"/>
              <a:t>انتهاي</a:t>
            </a:r>
            <a:r>
              <a:rPr lang="fa-IR" sz="2400" dirty="0" smtClean="0"/>
              <a:t>ی</a:t>
            </a:r>
            <a:r>
              <a:rPr lang="ar-SA" sz="2400" dirty="0" smtClean="0"/>
              <a:t> </a:t>
            </a:r>
            <a:r>
              <a:rPr lang="ar-SA" sz="2400" dirty="0"/>
              <a:t>آنها </a:t>
            </a:r>
            <a:r>
              <a:rPr lang="ar-SA" sz="2400" dirty="0" smtClean="0"/>
              <a:t>م</a:t>
            </a:r>
            <a:r>
              <a:rPr lang="fa-IR" sz="2400" dirty="0" smtClean="0"/>
              <a:t>ی</a:t>
            </a:r>
            <a:r>
              <a:rPr lang="ar-SA" sz="2400" dirty="0" smtClean="0"/>
              <a:t> </a:t>
            </a:r>
            <a:r>
              <a:rPr lang="ar-SA" sz="2400" dirty="0"/>
              <a:t>باشد. </a:t>
            </a:r>
            <a:r>
              <a:rPr lang="ar-SA" sz="2400" dirty="0" smtClean="0"/>
              <a:t>حركت چرخش</a:t>
            </a:r>
            <a:r>
              <a:rPr lang="fa-IR" sz="2400" dirty="0" smtClean="0"/>
              <a:t>ی</a:t>
            </a:r>
            <a:r>
              <a:rPr lang="ar-SA" sz="2400" dirty="0" smtClean="0"/>
              <a:t> </a:t>
            </a:r>
            <a:r>
              <a:rPr lang="ar-SA" sz="2400" dirty="0"/>
              <a:t>در موتور </a:t>
            </a:r>
            <a:r>
              <a:rPr lang="ar-SA" sz="2400" dirty="0" smtClean="0"/>
              <a:t>دوران</a:t>
            </a:r>
            <a:r>
              <a:rPr lang="fa-IR" sz="2400" dirty="0" smtClean="0"/>
              <a:t>ی</a:t>
            </a:r>
            <a:r>
              <a:rPr lang="ar-SA" sz="2400" dirty="0" smtClean="0"/>
              <a:t>، </a:t>
            </a:r>
            <a:r>
              <a:rPr lang="fa-IR" sz="2400" dirty="0" smtClean="0"/>
              <a:t>اثر </a:t>
            </a:r>
            <a:r>
              <a:rPr lang="ar-SA" sz="2400" dirty="0" smtClean="0"/>
              <a:t>انتهاي</a:t>
            </a:r>
            <a:r>
              <a:rPr lang="fa-IR" sz="2400" dirty="0" smtClean="0"/>
              <a:t>ی</a:t>
            </a:r>
            <a:r>
              <a:rPr lang="ar-SA" sz="2400" dirty="0" smtClean="0"/>
              <a:t> </a:t>
            </a:r>
            <a:r>
              <a:rPr lang="ar-SA" sz="2400" dirty="0"/>
              <a:t>ندارد در صورتي كه </a:t>
            </a:r>
            <a:r>
              <a:rPr lang="en-US" sz="2400" dirty="0" smtClean="0"/>
              <a:t> </a:t>
            </a:r>
            <a:r>
              <a:rPr lang="ar-SA" sz="2400" dirty="0"/>
              <a:t>بطور مشخص يك محرك </a:t>
            </a:r>
            <a:r>
              <a:rPr lang="ar-SA" sz="2400" dirty="0" smtClean="0"/>
              <a:t>خط</a:t>
            </a:r>
            <a:r>
              <a:rPr lang="fa-IR" sz="2400" dirty="0" smtClean="0"/>
              <a:t>ی</a:t>
            </a:r>
            <a:r>
              <a:rPr lang="ar-SA" sz="2400" dirty="0" smtClean="0"/>
              <a:t> </a:t>
            </a:r>
            <a:r>
              <a:rPr lang="ar-SA" sz="2400" dirty="0"/>
              <a:t>در جهت حركت خود</a:t>
            </a:r>
            <a:r>
              <a:rPr lang="en-US" sz="2400" dirty="0"/>
              <a:t> </a:t>
            </a:r>
            <a:r>
              <a:rPr lang="ar-SA" sz="2400" dirty="0"/>
              <a:t>، دو انتها دارد</a:t>
            </a:r>
            <a:r>
              <a:rPr lang="fa-IR" sz="2400" dirty="0"/>
              <a:t>. </a:t>
            </a:r>
            <a:r>
              <a:rPr lang="ar-SA" sz="2400" dirty="0"/>
              <a:t>اثر </a:t>
            </a:r>
            <a:r>
              <a:rPr lang="ar-SA" sz="2400" dirty="0" smtClean="0"/>
              <a:t>انتهاي</a:t>
            </a:r>
            <a:r>
              <a:rPr lang="fa-IR" sz="2400" dirty="0" smtClean="0"/>
              <a:t>ی</a:t>
            </a:r>
            <a:r>
              <a:rPr lang="ar-SA" sz="2400" dirty="0" smtClean="0"/>
              <a:t> </a:t>
            </a:r>
            <a:r>
              <a:rPr lang="ar-SA" sz="2400" dirty="0"/>
              <a:t>باعث </a:t>
            </a:r>
            <a:endParaRPr lang="fa-IR" sz="2400" dirty="0"/>
          </a:p>
          <a:p>
            <a:pPr algn="r" rtl="1">
              <a:buFont typeface="Wingdings" pitchFamily="2" charset="2"/>
              <a:buNone/>
            </a:pPr>
            <a:r>
              <a:rPr lang="fa-IR" sz="2400" dirty="0" smtClean="0"/>
              <a:t>    </a:t>
            </a:r>
            <a:r>
              <a:rPr lang="ar-SA" sz="2400" dirty="0"/>
              <a:t>بروز پديده پيچيده </a:t>
            </a:r>
            <a:r>
              <a:rPr lang="ar-SA" sz="2400" dirty="0" smtClean="0"/>
              <a:t>ا</a:t>
            </a:r>
            <a:r>
              <a:rPr lang="fa-IR" sz="2400" dirty="0" smtClean="0"/>
              <a:t>ی</a:t>
            </a:r>
            <a:r>
              <a:rPr lang="ar-SA" sz="2400" dirty="0" smtClean="0"/>
              <a:t> </a:t>
            </a:r>
            <a:r>
              <a:rPr lang="ar-SA" sz="2400" dirty="0"/>
              <a:t>است كه شامل </a:t>
            </a:r>
            <a:r>
              <a:rPr lang="ar-SA" sz="2400" dirty="0" smtClean="0"/>
              <a:t>نيرو</a:t>
            </a:r>
            <a:r>
              <a:rPr lang="fa-IR" sz="2400" dirty="0" smtClean="0"/>
              <a:t>ی</a:t>
            </a:r>
            <a:r>
              <a:rPr lang="ar-SA" sz="2400" dirty="0" smtClean="0"/>
              <a:t> </a:t>
            </a:r>
            <a:r>
              <a:rPr lang="ar-SA" sz="2400" dirty="0"/>
              <a:t>پله </a:t>
            </a:r>
            <a:r>
              <a:rPr lang="fa-IR" sz="2400" dirty="0" smtClean="0"/>
              <a:t>ای</a:t>
            </a:r>
            <a:r>
              <a:rPr lang="ar-SA" sz="2400" dirty="0" smtClean="0"/>
              <a:t> </a:t>
            </a:r>
            <a:r>
              <a:rPr lang="ar-SA" sz="2400" dirty="0"/>
              <a:t>قابل </a:t>
            </a:r>
            <a:r>
              <a:rPr lang="ar-SA" sz="2400" dirty="0" smtClean="0"/>
              <a:t>ملاحظه</a:t>
            </a:r>
            <a:r>
              <a:rPr lang="en-US" sz="2400" dirty="0" smtClean="0"/>
              <a:t> </a:t>
            </a:r>
            <a:r>
              <a:rPr lang="ar-SA" sz="2400" dirty="0" smtClean="0"/>
              <a:t>ا</a:t>
            </a:r>
            <a:r>
              <a:rPr lang="fa-IR" sz="2400" dirty="0" smtClean="0"/>
              <a:t>ی </a:t>
            </a:r>
            <a:r>
              <a:rPr lang="ar-SA" sz="2400" dirty="0" smtClean="0"/>
              <a:t>ناش</a:t>
            </a:r>
            <a:r>
              <a:rPr lang="fa-IR" sz="2400" dirty="0" smtClean="0"/>
              <a:t>ی</a:t>
            </a:r>
            <a:r>
              <a:rPr lang="ar-SA" sz="2400" dirty="0" smtClean="0"/>
              <a:t> </a:t>
            </a:r>
            <a:r>
              <a:rPr lang="ar-SA" sz="2400" dirty="0"/>
              <a:t>از </a:t>
            </a:r>
            <a:r>
              <a:rPr lang="ar-SA" sz="2400" dirty="0" smtClean="0"/>
              <a:t>تغييرات</a:t>
            </a:r>
            <a:r>
              <a:rPr lang="fa-IR" sz="2400" dirty="0" smtClean="0"/>
              <a:t> </a:t>
            </a:r>
            <a:r>
              <a:rPr lang="ar-SA" sz="2400" dirty="0" smtClean="0"/>
              <a:t> </a:t>
            </a:r>
            <a:r>
              <a:rPr lang="ar-SA" sz="2400" dirty="0"/>
              <a:t>رلوكتانس و تغيير شكل ميدان </a:t>
            </a:r>
            <a:r>
              <a:rPr lang="en-US" sz="2400" dirty="0"/>
              <a:t> </a:t>
            </a:r>
            <a:r>
              <a:rPr lang="ar-SA" sz="2400" dirty="0" smtClean="0"/>
              <a:t>مغناطيس</a:t>
            </a:r>
            <a:r>
              <a:rPr lang="fa-IR" sz="2400" dirty="0" smtClean="0"/>
              <a:t>ی</a:t>
            </a:r>
            <a:r>
              <a:rPr lang="ar-SA" sz="2400" dirty="0" smtClean="0"/>
              <a:t> </a:t>
            </a:r>
            <a:r>
              <a:rPr lang="ar-SA" sz="2400" dirty="0"/>
              <a:t>در سرعت زياد </a:t>
            </a:r>
            <a:r>
              <a:rPr lang="ar-SA" sz="2400" dirty="0" smtClean="0"/>
              <a:t>ميگردد</a:t>
            </a:r>
            <a:r>
              <a:rPr lang="fa-IR" sz="2400" dirty="0" smtClean="0"/>
              <a:t>، که باعث میشود تولید رانش رو به عقب و در نتیجه کاهش سرعت میشود</a:t>
            </a:r>
            <a:endParaRPr lang="ar-SA" sz="2400" dirty="0"/>
          </a:p>
          <a:p>
            <a:pPr algn="r" rtl="1">
              <a:buFont typeface="Wingdings" pitchFamily="2" charset="2"/>
              <a:buNone/>
            </a:pPr>
            <a:r>
              <a:rPr lang="fa-IR" sz="2400" dirty="0" smtClean="0"/>
              <a:t>   </a:t>
            </a:r>
            <a:r>
              <a:rPr lang="en-US" sz="2400" dirty="0" smtClean="0"/>
              <a:t> </a:t>
            </a:r>
            <a:r>
              <a:rPr lang="ar-SA" sz="2400" dirty="0"/>
              <a:t>در نتيجه در </a:t>
            </a:r>
            <a:r>
              <a:rPr lang="ar-SA" sz="2400" dirty="0" smtClean="0"/>
              <a:t>طراح</a:t>
            </a:r>
            <a:r>
              <a:rPr lang="fa-IR" sz="2400" dirty="0" smtClean="0"/>
              <a:t>ی</a:t>
            </a:r>
            <a:r>
              <a:rPr lang="ar-SA" sz="2400" dirty="0" smtClean="0"/>
              <a:t> </a:t>
            </a:r>
            <a:r>
              <a:rPr lang="ar-SA" sz="2400" dirty="0"/>
              <a:t>موتور </a:t>
            </a:r>
            <a:r>
              <a:rPr lang="ar-SA" sz="2400" dirty="0" smtClean="0"/>
              <a:t>خط</a:t>
            </a:r>
            <a:r>
              <a:rPr lang="fa-IR" sz="2400" dirty="0" smtClean="0"/>
              <a:t>ی</a:t>
            </a:r>
            <a:r>
              <a:rPr lang="ar-SA" sz="2400" dirty="0" smtClean="0"/>
              <a:t> </a:t>
            </a:r>
            <a:r>
              <a:rPr lang="ar-SA" sz="2400" dirty="0"/>
              <a:t>و الگوريتم </a:t>
            </a:r>
            <a:r>
              <a:rPr lang="ar-SA" sz="2400" dirty="0" smtClean="0"/>
              <a:t>كنترل</a:t>
            </a:r>
            <a:r>
              <a:rPr lang="fa-IR" sz="2400" dirty="0" smtClean="0"/>
              <a:t>ی</a:t>
            </a:r>
            <a:r>
              <a:rPr lang="ar-SA" sz="2400" dirty="0" smtClean="0"/>
              <a:t> </a:t>
            </a:r>
            <a:r>
              <a:rPr lang="ar-SA" sz="2400" dirty="0"/>
              <a:t>درايو</a:t>
            </a:r>
            <a:r>
              <a:rPr lang="en-US" sz="2400" dirty="0"/>
              <a:t> </a:t>
            </a:r>
            <a:r>
              <a:rPr lang="ar-SA" sz="2400" dirty="0"/>
              <a:t>موتور ، بايد اين اثرات </a:t>
            </a:r>
            <a:r>
              <a:rPr lang="fa-IR" sz="2400" dirty="0" smtClean="0"/>
              <a:t>               </a:t>
            </a:r>
            <a:r>
              <a:rPr lang="ar-SA" sz="2400" dirty="0" smtClean="0"/>
              <a:t>لحاظ </a:t>
            </a:r>
            <a:r>
              <a:rPr lang="fa-IR" sz="2400" dirty="0" smtClean="0"/>
              <a:t> </a:t>
            </a:r>
            <a:r>
              <a:rPr lang="ar-SA" sz="2400" dirty="0" smtClean="0"/>
              <a:t>شوند </a:t>
            </a:r>
            <a:r>
              <a:rPr lang="ar-SA" sz="2400" dirty="0"/>
              <a:t>به خصوص </a:t>
            </a:r>
            <a:r>
              <a:rPr lang="ar-SA" sz="2400" dirty="0" smtClean="0"/>
              <a:t>زمان</a:t>
            </a:r>
            <a:r>
              <a:rPr lang="fa-IR" sz="2400" dirty="0" smtClean="0"/>
              <a:t>ی</a:t>
            </a:r>
            <a:r>
              <a:rPr lang="ar-SA" sz="2400" dirty="0" smtClean="0"/>
              <a:t> </a:t>
            </a:r>
            <a:r>
              <a:rPr lang="ar-SA" sz="2400" dirty="0"/>
              <a:t>كه </a:t>
            </a:r>
            <a:r>
              <a:rPr lang="ar-SA" sz="2400" dirty="0" smtClean="0"/>
              <a:t>حركتها</a:t>
            </a:r>
            <a:r>
              <a:rPr lang="fa-IR" sz="2400" dirty="0" smtClean="0"/>
              <a:t>ی </a:t>
            </a:r>
            <a:r>
              <a:rPr lang="ar-SA" sz="2400" dirty="0" smtClean="0"/>
              <a:t>سريع </a:t>
            </a:r>
            <a:r>
              <a:rPr lang="ar-SA" sz="2400" dirty="0"/>
              <a:t>و دقيق در نظر </a:t>
            </a:r>
            <a:r>
              <a:rPr lang="ar-SA" sz="2400" dirty="0" smtClean="0"/>
              <a:t>م</a:t>
            </a:r>
            <a:r>
              <a:rPr lang="fa-IR" sz="2400" dirty="0" smtClean="0"/>
              <a:t>ی</a:t>
            </a:r>
            <a:r>
              <a:rPr lang="ar-SA" sz="2400" dirty="0" smtClean="0"/>
              <a:t> </a:t>
            </a:r>
            <a:r>
              <a:rPr lang="ar-SA" sz="2400" dirty="0"/>
              <a:t>باشد</a:t>
            </a:r>
            <a:r>
              <a:rPr lang="en-US" sz="2400" dirty="0"/>
              <a:t> </a:t>
            </a:r>
            <a:r>
              <a:rPr lang="en-US" sz="2200" dirty="0"/>
              <a:t>.</a:t>
            </a:r>
          </a:p>
        </p:txBody>
      </p:sp>
      <p:sp>
        <p:nvSpPr>
          <p:cNvPr id="11" name="Footer Placeholder 10"/>
          <p:cNvSpPr>
            <a:spLocks noGrp="1"/>
          </p:cNvSpPr>
          <p:nvPr>
            <p:ph type="ftr" sz="quarter" idx="11"/>
          </p:nvPr>
        </p:nvSpPr>
        <p:spPr/>
        <p:txBody>
          <a:bodyPr/>
          <a:lstStyle/>
          <a:p>
            <a:r>
              <a:rPr lang="en-US" dirty="0" smtClean="0"/>
              <a:t>16</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dirty="0" smtClean="0">
                <a:latin typeface="Times New Roman" pitchFamily="18" charset="0"/>
              </a:rPr>
              <a:t>End effect</a:t>
            </a:r>
            <a:r>
              <a:rPr lang="ar-SA" b="1" dirty="0" smtClean="0"/>
              <a:t> </a:t>
            </a:r>
            <a:r>
              <a:rPr lang="ar-SA" b="1" dirty="0" smtClean="0">
                <a:cs typeface="+mn-cs"/>
              </a:rPr>
              <a:t>اثر انتهاي</a:t>
            </a:r>
            <a:r>
              <a:rPr lang="fa-IR" b="1" dirty="0" smtClean="0">
                <a:cs typeface="+mn-cs"/>
              </a:rPr>
              <a:t>ی</a:t>
            </a:r>
            <a:r>
              <a:rPr lang="fa-IR" b="1" dirty="0" smtClean="0"/>
              <a:t> ،</a:t>
            </a:r>
            <a:endParaRPr lang="en-US" dirty="0"/>
          </a:p>
        </p:txBody>
      </p:sp>
      <p:pic>
        <p:nvPicPr>
          <p:cNvPr id="2051" name="Picture 3"/>
          <p:cNvPicPr>
            <a:picLocks noGrp="1" noChangeAspect="1" noChangeArrowheads="1"/>
          </p:cNvPicPr>
          <p:nvPr>
            <p:ph idx="1"/>
          </p:nvPr>
        </p:nvPicPr>
        <p:blipFill>
          <a:blip r:embed="rId2" cstate="print"/>
          <a:srcRect/>
          <a:stretch>
            <a:fillRect/>
          </a:stretch>
        </p:blipFill>
        <p:spPr bwMode="auto">
          <a:xfrm>
            <a:off x="0" y="1295400"/>
            <a:ext cx="8991600" cy="5105400"/>
          </a:xfrm>
          <a:prstGeom prst="rect">
            <a:avLst/>
          </a:prstGeom>
          <a:noFill/>
          <a:ln w="9525">
            <a:noFill/>
            <a:miter lim="800000"/>
            <a:headEnd/>
            <a:tailEnd/>
          </a:ln>
        </p:spPr>
      </p:pic>
      <p:sp>
        <p:nvSpPr>
          <p:cNvPr id="8" name="Footer Placeholder 7"/>
          <p:cNvSpPr>
            <a:spLocks noGrp="1"/>
          </p:cNvSpPr>
          <p:nvPr>
            <p:ph type="ftr" sz="quarter" idx="11"/>
          </p:nvPr>
        </p:nvSpPr>
        <p:spPr/>
        <p:txBody>
          <a:bodyPr/>
          <a:lstStyle/>
          <a:p>
            <a:r>
              <a:rPr lang="en-US" dirty="0" smtClean="0"/>
              <a:t>17</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descr="2.png"/>
          <p:cNvPicPr>
            <a:picLocks noChangeAspect="1"/>
          </p:cNvPicPr>
          <p:nvPr/>
        </p:nvPicPr>
        <p:blipFill>
          <a:blip r:embed="rId2" cstate="print"/>
          <a:stretch>
            <a:fillRect/>
          </a:stretch>
        </p:blipFill>
        <p:spPr>
          <a:xfrm>
            <a:off x="0" y="2209800"/>
            <a:ext cx="9144000" cy="4648200"/>
          </a:xfrm>
          <a:prstGeom prst="rect">
            <a:avLst/>
          </a:prstGeom>
        </p:spPr>
      </p:pic>
      <p:sp>
        <p:nvSpPr>
          <p:cNvPr id="3" name="Content Placeholder 2"/>
          <p:cNvSpPr>
            <a:spLocks noGrp="1"/>
          </p:cNvSpPr>
          <p:nvPr>
            <p:ph idx="1"/>
          </p:nvPr>
        </p:nvSpPr>
        <p:spPr>
          <a:xfrm>
            <a:off x="838200" y="0"/>
            <a:ext cx="7848600" cy="3200400"/>
          </a:xfrm>
        </p:spPr>
        <p:txBody>
          <a:bodyPr>
            <a:normAutofit/>
          </a:bodyPr>
          <a:lstStyle/>
          <a:p>
            <a:pPr algn="just" rtl="1">
              <a:buNone/>
            </a:pPr>
            <a:r>
              <a:rPr lang="fa-IR" sz="4000" b="1" dirty="0" smtClean="0"/>
              <a:t>سرعت سنكرون</a:t>
            </a:r>
          </a:p>
          <a:p>
            <a:pPr algn="just" rtl="1">
              <a:buNone/>
            </a:pPr>
            <a:endParaRPr lang="en-US" sz="2400" dirty="0"/>
          </a:p>
        </p:txBody>
      </p:sp>
      <p:sp>
        <p:nvSpPr>
          <p:cNvPr id="9" name="Footer Placeholder 8"/>
          <p:cNvSpPr>
            <a:spLocks noGrp="1"/>
          </p:cNvSpPr>
          <p:nvPr>
            <p:ph type="ftr" sz="quarter" idx="11"/>
          </p:nvPr>
        </p:nvSpPr>
        <p:spPr/>
        <p:txBody>
          <a:bodyPr/>
          <a:lstStyle/>
          <a:p>
            <a:r>
              <a:rPr lang="en-US" dirty="0" smtClean="0"/>
              <a:t>18</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t>2_موتورهای سنكرون خطی با مغناطیس دائم</a:t>
            </a:r>
            <a:endParaRPr lang="en-US" dirty="0"/>
          </a:p>
        </p:txBody>
      </p:sp>
      <p:pic>
        <p:nvPicPr>
          <p:cNvPr id="6" name="Content Placeholder 5" descr="5-1-2012 9-38-28 AM.png"/>
          <p:cNvPicPr>
            <a:picLocks noGrp="1" noChangeAspect="1"/>
          </p:cNvPicPr>
          <p:nvPr>
            <p:ph idx="1"/>
          </p:nvPr>
        </p:nvPicPr>
        <p:blipFill>
          <a:blip r:embed="rId3" cstate="print"/>
          <a:stretch>
            <a:fillRect/>
          </a:stretch>
        </p:blipFill>
        <p:spPr>
          <a:xfrm>
            <a:off x="381000" y="1676400"/>
            <a:ext cx="8229600" cy="4510376"/>
          </a:xfrm>
        </p:spPr>
      </p:pic>
      <p:sp>
        <p:nvSpPr>
          <p:cNvPr id="9" name="Footer Placeholder 8"/>
          <p:cNvSpPr>
            <a:spLocks noGrp="1"/>
          </p:cNvSpPr>
          <p:nvPr>
            <p:ph type="ftr" sz="quarter" idx="11"/>
          </p:nvPr>
        </p:nvSpPr>
        <p:spPr/>
        <p:txBody>
          <a:bodyPr/>
          <a:lstStyle/>
          <a:p>
            <a:r>
              <a:rPr lang="en-US" dirty="0" smtClean="0"/>
              <a:t>19</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cstate="print"/>
          <a:srcRect/>
          <a:stretch>
            <a:fillRect/>
          </a:stretch>
        </p:blipFill>
        <p:spPr bwMode="auto">
          <a:xfrm>
            <a:off x="1219200" y="0"/>
            <a:ext cx="7086600" cy="3866846"/>
          </a:xfrm>
          <a:prstGeom prst="rect">
            <a:avLst/>
          </a:prstGeom>
          <a:noFill/>
          <a:ln w="9525">
            <a:noFill/>
            <a:miter lim="800000"/>
            <a:headEnd/>
            <a:tailEnd/>
          </a:ln>
        </p:spPr>
      </p:pic>
      <p:sp>
        <p:nvSpPr>
          <p:cNvPr id="6" name="Rectangle 2"/>
          <p:cNvSpPr>
            <a:spLocks noGrp="1" noChangeArrowheads="1"/>
          </p:cNvSpPr>
          <p:nvPr>
            <p:ph type="ctrTitle" idx="4294967295"/>
          </p:nvPr>
        </p:nvSpPr>
        <p:spPr>
          <a:xfrm>
            <a:off x="457200" y="3505200"/>
            <a:ext cx="7772400" cy="1470025"/>
          </a:xfrm>
        </p:spPr>
        <p:txBody>
          <a:bodyPr lIns="91440" rIns="91440" bIns="45720" anchor="ctr">
            <a:normAutofit/>
          </a:bodyPr>
          <a:lstStyle/>
          <a:p>
            <a:r>
              <a:rPr lang="en-US" sz="6300" b="1" dirty="0" smtClean="0">
                <a:effectLst>
                  <a:outerShdw blurRad="38100" dist="38100" dir="2700000" algn="tl">
                    <a:srgbClr val="000000">
                      <a:alpha val="43137"/>
                    </a:srgbClr>
                  </a:outerShdw>
                </a:effectLst>
              </a:rPr>
              <a:t>Linear Motors</a:t>
            </a:r>
            <a:endParaRPr lang="en-US" sz="3800" b="1" dirty="0" smtClean="0">
              <a:effectLst>
                <a:outerShdw blurRad="38100" dist="38100" dir="2700000" algn="tl">
                  <a:srgbClr val="000000">
                    <a:alpha val="43137"/>
                  </a:srgbClr>
                </a:outerShdw>
              </a:effectLst>
            </a:endParaRPr>
          </a:p>
        </p:txBody>
      </p:sp>
      <p:pic>
        <p:nvPicPr>
          <p:cNvPr id="7" name="CD Audio 6">
            <a:hlinkClick r:id="" action="ppaction://media"/>
          </p:cNvPr>
          <p:cNvPicPr>
            <a:picLocks noRot="1" noChangeAspect="1"/>
          </p:cNvPicPr>
          <p:nvPr>
            <a:audioCd>
              <a:st track="1"/>
              <a:end track="1"/>
            </a:audioCd>
          </p:nvPr>
        </p:nvPicPr>
        <p:blipFill>
          <a:blip r:embed="rId3"/>
          <a:stretch>
            <a:fillRect/>
          </a:stretch>
        </p:blipFill>
        <p:spPr>
          <a:xfrm>
            <a:off x="4419600" y="3276600"/>
            <a:ext cx="304800" cy="304800"/>
          </a:xfrm>
          <a:prstGeom prst="rect">
            <a:avLst/>
          </a:prstGeom>
        </p:spPr>
      </p:pic>
      <p:sp>
        <p:nvSpPr>
          <p:cNvPr id="5" name="Rectangle 2"/>
          <p:cNvSpPr>
            <a:spLocks noGrp="1" noChangeArrowheads="1"/>
          </p:cNvSpPr>
          <p:nvPr>
            <p:ph type="ctrTitle" idx="4294967295"/>
          </p:nvPr>
        </p:nvSpPr>
        <p:spPr>
          <a:xfrm>
            <a:off x="1752600" y="5791200"/>
            <a:ext cx="6477000" cy="685800"/>
          </a:xfrm>
        </p:spPr>
        <p:txBody>
          <a:bodyPr lIns="91440" rIns="91440" bIns="45720" anchor="ctr">
            <a:noAutofit/>
          </a:bodyPr>
          <a:lstStyle/>
          <a:p>
            <a:r>
              <a:rPr lang="fa-IR" sz="4000" dirty="0" smtClean="0">
                <a:cs typeface="+mn-cs"/>
              </a:rPr>
              <a:t>گردآوری:زهدی</a:t>
            </a:r>
            <a:endParaRPr lang="en-US" sz="4000" dirty="0" smtClean="0">
              <a:cs typeface="+mn-cs"/>
            </a:endParaRPr>
          </a:p>
        </p:txBody>
      </p:sp>
      <p:sp>
        <p:nvSpPr>
          <p:cNvPr id="8" name="Rectangle 2"/>
          <p:cNvSpPr>
            <a:spLocks noGrp="1" noChangeArrowheads="1"/>
          </p:cNvSpPr>
          <p:nvPr>
            <p:ph type="ctrTitle" idx="4294967295"/>
          </p:nvPr>
        </p:nvSpPr>
        <p:spPr>
          <a:xfrm>
            <a:off x="1524000" y="4953000"/>
            <a:ext cx="6629400" cy="609600"/>
          </a:xfrm>
        </p:spPr>
        <p:txBody>
          <a:bodyPr lIns="91440" rIns="91440" bIns="45720" anchor="ctr">
            <a:noAutofit/>
          </a:bodyPr>
          <a:lstStyle/>
          <a:p>
            <a:r>
              <a:rPr lang="fa-IR" sz="4000" b="1" dirty="0" smtClean="0">
                <a:effectLst>
                  <a:outerShdw blurRad="38100" dist="38100" dir="2700000" algn="tl">
                    <a:srgbClr val="000000">
                      <a:alpha val="43137"/>
                    </a:srgbClr>
                  </a:outerShdw>
                </a:effectLst>
                <a:cs typeface="+mn-cs"/>
              </a:rPr>
              <a:t>   </a:t>
            </a:r>
            <a:r>
              <a:rPr lang="fa-IR" sz="3600" b="1" dirty="0" smtClean="0">
                <a:effectLst>
                  <a:outerShdw blurRad="38100" dist="38100" dir="2700000" algn="tl">
                    <a:srgbClr val="000000">
                      <a:alpha val="43137"/>
                    </a:srgbClr>
                  </a:outerShdw>
                </a:effectLst>
                <a:cs typeface="+mn-cs"/>
              </a:rPr>
              <a:t>استاد:جناب آقای دکترهاشم نیا</a:t>
            </a:r>
            <a:endParaRPr lang="en-US" sz="3600" b="1" dirty="0" smtClean="0">
              <a:effectLst>
                <a:outerShdw blurRad="38100" dist="38100" dir="2700000" algn="tl">
                  <a:srgbClr val="000000">
                    <a:alpha val="43137"/>
                  </a:srgbClr>
                </a:outerShdw>
              </a:effectLst>
              <a:cs typeface="+mn-cs"/>
            </a:endParaRPr>
          </a:p>
        </p:txBody>
      </p:sp>
      <p:sp>
        <p:nvSpPr>
          <p:cNvPr id="13" name="Footer Placeholder 12"/>
          <p:cNvSpPr>
            <a:spLocks noGrp="1"/>
          </p:cNvSpPr>
          <p:nvPr>
            <p:ph type="ftr" sz="quarter" idx="11"/>
          </p:nvPr>
        </p:nvSpPr>
        <p:spPr/>
        <p:txBody>
          <a:bodyPr/>
          <a:lstStyle/>
          <a:p>
            <a:r>
              <a:rPr lang="en-US" dirty="0" smtClean="0"/>
              <a:t>2</a:t>
            </a:r>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687" y="5598519"/>
            <a:ext cx="2714625" cy="1162339"/>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5-1-2012 9-41-19 AM.png"/>
          <p:cNvPicPr>
            <a:picLocks noGrp="1" noChangeAspect="1"/>
          </p:cNvPicPr>
          <p:nvPr>
            <p:ph idx="1"/>
          </p:nvPr>
        </p:nvPicPr>
        <p:blipFill>
          <a:blip r:embed="rId2" cstate="print"/>
          <a:stretch>
            <a:fillRect/>
          </a:stretch>
        </p:blipFill>
        <p:spPr>
          <a:xfrm>
            <a:off x="99392" y="762000"/>
            <a:ext cx="8816008" cy="5029201"/>
          </a:xfrm>
        </p:spPr>
      </p:pic>
      <p:sp>
        <p:nvSpPr>
          <p:cNvPr id="8" name="Footer Placeholder 7"/>
          <p:cNvSpPr>
            <a:spLocks noGrp="1"/>
          </p:cNvSpPr>
          <p:nvPr>
            <p:ph type="ftr" sz="quarter" idx="11"/>
          </p:nvPr>
        </p:nvSpPr>
        <p:spPr/>
        <p:txBody>
          <a:bodyPr/>
          <a:lstStyle/>
          <a:p>
            <a:r>
              <a:rPr lang="en-US" dirty="0" smtClean="0"/>
              <a:t>20</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 </a:t>
            </a:r>
            <a:r>
              <a:rPr lang="en-US" dirty="0" smtClean="0">
                <a:latin typeface="Times New Roman" pitchFamily="18" charset="0"/>
              </a:rPr>
              <a:t>Brushless Dc </a:t>
            </a:r>
            <a:r>
              <a:rPr lang="fa-IR" dirty="0" smtClean="0"/>
              <a:t>3_</a:t>
            </a:r>
            <a:r>
              <a:rPr lang="ar-SA" dirty="0" smtClean="0">
                <a:latin typeface="Times New Roman" pitchFamily="18" charset="0"/>
              </a:rPr>
              <a:t> موتور</a:t>
            </a:r>
            <a:r>
              <a:rPr lang="fa-IR" dirty="0" smtClean="0">
                <a:latin typeface="Times New Roman" pitchFamily="18" charset="0"/>
              </a:rPr>
              <a:t> خطی</a:t>
            </a:r>
            <a:endParaRPr lang="en-US" dirty="0"/>
          </a:p>
        </p:txBody>
      </p:sp>
      <p:sp>
        <p:nvSpPr>
          <p:cNvPr id="3" name="Content Placeholder 2"/>
          <p:cNvSpPr>
            <a:spLocks noGrp="1"/>
          </p:cNvSpPr>
          <p:nvPr>
            <p:ph idx="1"/>
          </p:nvPr>
        </p:nvSpPr>
        <p:spPr>
          <a:xfrm>
            <a:off x="381000" y="1219200"/>
            <a:ext cx="8534400" cy="5257800"/>
          </a:xfrm>
        </p:spPr>
        <p:txBody>
          <a:bodyPr>
            <a:normAutofit/>
          </a:bodyPr>
          <a:lstStyle/>
          <a:p>
            <a:pPr algn="just" rtl="1">
              <a:lnSpc>
                <a:spcPct val="90000"/>
              </a:lnSpc>
              <a:buFont typeface="Wingdings" pitchFamily="2" charset="2"/>
              <a:buNone/>
            </a:pPr>
            <a:r>
              <a:rPr lang="fa-IR" sz="2400" dirty="0" smtClean="0"/>
              <a:t>   </a:t>
            </a:r>
            <a:r>
              <a:rPr lang="en-US" sz="2400" dirty="0" smtClean="0"/>
              <a:t> </a:t>
            </a:r>
            <a:r>
              <a:rPr lang="ar-SA" sz="2400" dirty="0" smtClean="0"/>
              <a:t>اين نوع موتور شامل 2 قسمت م</a:t>
            </a:r>
            <a:r>
              <a:rPr lang="fa-IR" sz="2400" dirty="0" smtClean="0"/>
              <a:t>ی</a:t>
            </a:r>
            <a:r>
              <a:rPr lang="ar-SA" sz="2400" dirty="0" smtClean="0"/>
              <a:t> باشد، يك قسمت حاو</a:t>
            </a:r>
            <a:r>
              <a:rPr lang="fa-IR" sz="2400" dirty="0" smtClean="0"/>
              <a:t>ی</a:t>
            </a:r>
            <a:r>
              <a:rPr lang="ar-SA" sz="2400" dirty="0" smtClean="0"/>
              <a:t> مغناطيسهاي</a:t>
            </a:r>
            <a:r>
              <a:rPr lang="fa-IR" sz="2400" dirty="0" smtClean="0"/>
              <a:t>ی</a:t>
            </a:r>
            <a:r>
              <a:rPr lang="ar-SA" sz="2400" dirty="0" smtClean="0"/>
              <a:t> است كه</a:t>
            </a:r>
            <a:r>
              <a:rPr lang="fa-IR" sz="2400" dirty="0" smtClean="0"/>
              <a:t> به</a:t>
            </a:r>
            <a:r>
              <a:rPr lang="ar-SA" sz="2400" dirty="0" smtClean="0"/>
              <a:t> </a:t>
            </a:r>
            <a:r>
              <a:rPr lang="en-US" sz="2400" dirty="0" smtClean="0"/>
              <a:t> </a:t>
            </a:r>
            <a:r>
              <a:rPr lang="ar-SA" sz="2400" dirty="0" smtClean="0"/>
              <a:t>صورت متوال</a:t>
            </a:r>
            <a:r>
              <a:rPr lang="fa-IR" sz="2400" dirty="0" smtClean="0"/>
              <a:t>ی</a:t>
            </a:r>
            <a:r>
              <a:rPr lang="ar-SA" sz="2400" dirty="0" smtClean="0"/>
              <a:t> با قطبها</a:t>
            </a:r>
            <a:r>
              <a:rPr lang="fa-IR" sz="2400" dirty="0" smtClean="0"/>
              <a:t>ی</a:t>
            </a:r>
            <a:r>
              <a:rPr lang="ar-SA" sz="2400" dirty="0" smtClean="0"/>
              <a:t> متناوب بر رو</a:t>
            </a:r>
            <a:r>
              <a:rPr lang="fa-IR" sz="2400" dirty="0" smtClean="0"/>
              <a:t>ی</a:t>
            </a:r>
            <a:r>
              <a:rPr lang="ar-SA" sz="2400" dirty="0" smtClean="0"/>
              <a:t> يك پايه از فلز فرو</a:t>
            </a:r>
            <a:r>
              <a:rPr lang="en-US" sz="2400" dirty="0" smtClean="0"/>
              <a:t> </a:t>
            </a:r>
            <a:r>
              <a:rPr lang="ar-SA" sz="2400" dirty="0" smtClean="0"/>
              <a:t>مغناطيس جهت توليد ميدان مغناطيس</a:t>
            </a:r>
            <a:r>
              <a:rPr lang="fa-IR" sz="2400" dirty="0" smtClean="0"/>
              <a:t>ی</a:t>
            </a:r>
            <a:r>
              <a:rPr lang="ar-SA" sz="2400" dirty="0" smtClean="0"/>
              <a:t> دائم قرار گرفته اند</a:t>
            </a:r>
            <a:r>
              <a:rPr lang="fa-IR" sz="2400" dirty="0" smtClean="0"/>
              <a:t>.</a:t>
            </a:r>
            <a:r>
              <a:rPr lang="ar-SA" sz="2400" dirty="0" smtClean="0"/>
              <a:t> ديگر</a:t>
            </a:r>
            <a:r>
              <a:rPr lang="fa-IR" sz="2400" dirty="0" smtClean="0"/>
              <a:t>ی ،</a:t>
            </a:r>
            <a:r>
              <a:rPr lang="ar-SA" sz="2400" dirty="0" smtClean="0"/>
              <a:t> تركيب</a:t>
            </a:r>
            <a:r>
              <a:rPr lang="en-US" sz="2400" dirty="0" smtClean="0"/>
              <a:t> </a:t>
            </a:r>
            <a:r>
              <a:rPr lang="ar-SA" sz="2400" dirty="0" smtClean="0"/>
              <a:t>كويلها</a:t>
            </a:r>
            <a:r>
              <a:rPr lang="fa-IR" sz="2400" dirty="0" smtClean="0"/>
              <a:t>ی</a:t>
            </a:r>
            <a:r>
              <a:rPr lang="ar-SA" sz="2400" dirty="0" smtClean="0"/>
              <a:t> چند فاز كه رو</a:t>
            </a:r>
            <a:r>
              <a:rPr lang="fa-IR" sz="2400" dirty="0" smtClean="0"/>
              <a:t>ی</a:t>
            </a:r>
            <a:r>
              <a:rPr lang="ar-SA" sz="2400" dirty="0" smtClean="0"/>
              <a:t> يك</a:t>
            </a:r>
            <a:r>
              <a:rPr lang="en-US" sz="2400" dirty="0" smtClean="0"/>
              <a:t> </a:t>
            </a:r>
            <a:r>
              <a:rPr lang="ar-SA" sz="2400" dirty="0" smtClean="0"/>
              <a:t>مجموعه ورق مغناطيس</a:t>
            </a:r>
            <a:r>
              <a:rPr lang="fa-IR" sz="2400" dirty="0" smtClean="0"/>
              <a:t>ی</a:t>
            </a:r>
            <a:r>
              <a:rPr lang="ar-SA" sz="2400" dirty="0" smtClean="0"/>
              <a:t> (هسته آهن</a:t>
            </a:r>
            <a:r>
              <a:rPr lang="fa-IR" sz="2400" dirty="0" smtClean="0"/>
              <a:t>ی</a:t>
            </a:r>
            <a:r>
              <a:rPr lang="ar-SA" sz="2400" dirty="0" smtClean="0"/>
              <a:t>) يا</a:t>
            </a:r>
            <a:r>
              <a:rPr lang="fa-IR" sz="2400" dirty="0" smtClean="0"/>
              <a:t> </a:t>
            </a:r>
            <a:r>
              <a:rPr lang="ar-SA" sz="2400" b="1" dirty="0" smtClean="0"/>
              <a:t>(</a:t>
            </a:r>
            <a:r>
              <a:rPr lang="en-US" sz="2400" b="1" dirty="0" smtClean="0">
                <a:latin typeface="Times New Roman" pitchFamily="18" charset="0"/>
              </a:rPr>
              <a:t>Epoxy </a:t>
            </a:r>
            <a:r>
              <a:rPr lang="fa-IR" sz="2400" b="1" dirty="0" smtClean="0">
                <a:latin typeface="Times New Roman" pitchFamily="18" charset="0"/>
              </a:rPr>
              <a:t> </a:t>
            </a:r>
            <a:r>
              <a:rPr lang="en-US" sz="2400" b="1" dirty="0" smtClean="0">
                <a:latin typeface="Times New Roman" pitchFamily="18" charset="0"/>
              </a:rPr>
              <a:t>Coil</a:t>
            </a:r>
            <a:r>
              <a:rPr lang="fa-IR" sz="2400" b="1" dirty="0" smtClean="0">
                <a:latin typeface="Times New Roman" pitchFamily="18" charset="0"/>
              </a:rPr>
              <a:t> </a:t>
            </a:r>
            <a:r>
              <a:rPr lang="ar-SA" sz="2400" b="1" dirty="0" smtClean="0"/>
              <a:t>)</a:t>
            </a:r>
            <a:r>
              <a:rPr lang="ar-SA" sz="2400" dirty="0" smtClean="0"/>
              <a:t> </a:t>
            </a:r>
            <a:r>
              <a:rPr lang="en-US" sz="2400" dirty="0" smtClean="0"/>
              <a:t> </a:t>
            </a:r>
            <a:r>
              <a:rPr lang="ar-SA" sz="2400" dirty="0" smtClean="0"/>
              <a:t>پيچيده شده اند و با</a:t>
            </a:r>
            <a:r>
              <a:rPr lang="en-US" sz="2400" dirty="0" smtClean="0"/>
              <a:t> </a:t>
            </a:r>
            <a:r>
              <a:rPr lang="ar-SA" sz="2400" dirty="0" smtClean="0"/>
              <a:t>انتقال جريان توليد نيرو م</a:t>
            </a:r>
            <a:r>
              <a:rPr lang="fa-IR" sz="2400" dirty="0" smtClean="0"/>
              <a:t>ی</a:t>
            </a:r>
            <a:r>
              <a:rPr lang="ar-SA" sz="2400" dirty="0" smtClean="0"/>
              <a:t> نمايد. </a:t>
            </a:r>
            <a:endParaRPr lang="en-US" sz="2400" dirty="0"/>
          </a:p>
        </p:txBody>
      </p:sp>
      <p:pic>
        <p:nvPicPr>
          <p:cNvPr id="4" name="Picture 3" descr="2012-05-01 09.25.03.jpg"/>
          <p:cNvPicPr>
            <a:picLocks noChangeAspect="1"/>
          </p:cNvPicPr>
          <p:nvPr/>
        </p:nvPicPr>
        <p:blipFill>
          <a:blip r:embed="rId2" cstate="print"/>
          <a:stretch>
            <a:fillRect/>
          </a:stretch>
        </p:blipFill>
        <p:spPr>
          <a:xfrm>
            <a:off x="457200" y="3461656"/>
            <a:ext cx="3657600" cy="2939143"/>
          </a:xfrm>
          <a:prstGeom prst="rect">
            <a:avLst/>
          </a:prstGeom>
        </p:spPr>
      </p:pic>
      <p:pic>
        <p:nvPicPr>
          <p:cNvPr id="5" name="Picture 4" descr="mch10-ph.jpg"/>
          <p:cNvPicPr>
            <a:picLocks noChangeAspect="1"/>
          </p:cNvPicPr>
          <p:nvPr/>
        </p:nvPicPr>
        <p:blipFill>
          <a:blip r:embed="rId3" cstate="print"/>
          <a:stretch>
            <a:fillRect/>
          </a:stretch>
        </p:blipFill>
        <p:spPr>
          <a:xfrm>
            <a:off x="5029200" y="3733800"/>
            <a:ext cx="3124200" cy="2756647"/>
          </a:xfrm>
          <a:prstGeom prst="rect">
            <a:avLst/>
          </a:prstGeom>
        </p:spPr>
      </p:pic>
      <p:sp>
        <p:nvSpPr>
          <p:cNvPr id="10" name="Footer Placeholder 9"/>
          <p:cNvSpPr>
            <a:spLocks noGrp="1"/>
          </p:cNvSpPr>
          <p:nvPr>
            <p:ph type="ftr" sz="quarter" idx="11"/>
          </p:nvPr>
        </p:nvSpPr>
        <p:spPr/>
        <p:txBody>
          <a:bodyPr/>
          <a:lstStyle/>
          <a:p>
            <a:r>
              <a:rPr lang="en-US" dirty="0" smtClean="0"/>
              <a:t>21</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DC </a:t>
            </a:r>
            <a:r>
              <a:rPr lang="fa-IR" dirty="0" smtClean="0">
                <a:cs typeface="+mn-cs"/>
              </a:rPr>
              <a:t>انواع </a:t>
            </a:r>
            <a:r>
              <a:rPr lang="fa-IR" i="1" dirty="0" smtClean="0">
                <a:cs typeface="+mn-cs"/>
              </a:rPr>
              <a:t> موتورهای</a:t>
            </a:r>
            <a:r>
              <a:rPr lang="fa-IR" dirty="0" smtClean="0">
                <a:cs typeface="+mn-cs"/>
              </a:rPr>
              <a:t>خطی</a:t>
            </a:r>
            <a:endParaRPr lang="en-US" dirty="0">
              <a:cs typeface="+mn-cs"/>
            </a:endParaRPr>
          </a:p>
        </p:txBody>
      </p:sp>
      <p:sp>
        <p:nvSpPr>
          <p:cNvPr id="3" name="Content Placeholder 2"/>
          <p:cNvSpPr>
            <a:spLocks noGrp="1"/>
          </p:cNvSpPr>
          <p:nvPr>
            <p:ph idx="1"/>
          </p:nvPr>
        </p:nvSpPr>
        <p:spPr/>
        <p:txBody>
          <a:bodyPr/>
          <a:lstStyle/>
          <a:p>
            <a:r>
              <a:rPr lang="en-US" dirty="0" smtClean="0"/>
              <a:t>Iron core </a:t>
            </a:r>
          </a:p>
          <a:p>
            <a:endParaRPr lang="en-US" dirty="0" smtClean="0"/>
          </a:p>
          <a:p>
            <a:endParaRPr lang="en-US" dirty="0" smtClean="0"/>
          </a:p>
          <a:p>
            <a:r>
              <a:rPr lang="en-US" dirty="0" smtClean="0"/>
              <a:t>Ironless</a:t>
            </a:r>
          </a:p>
          <a:p>
            <a:endParaRPr lang="en-US" dirty="0" smtClean="0"/>
          </a:p>
          <a:p>
            <a:endParaRPr lang="en-US" dirty="0" smtClean="0"/>
          </a:p>
          <a:p>
            <a:r>
              <a:rPr lang="en-US" dirty="0" smtClean="0"/>
              <a:t>slotless</a:t>
            </a:r>
          </a:p>
          <a:p>
            <a:pPr algn="l">
              <a:buNone/>
            </a:pP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3657600" y="1447800"/>
            <a:ext cx="4981575" cy="1400175"/>
          </a:xfrm>
          <a:prstGeom prst="rect">
            <a:avLst/>
          </a:prstGeom>
          <a:noFill/>
          <a:ln w="9525">
            <a:solidFill>
              <a:schemeClr val="tx1"/>
            </a:solidFill>
            <a:miter lim="800000"/>
            <a:headEnd/>
            <a:tailEnd/>
          </a:ln>
        </p:spPr>
      </p:pic>
      <p:pic>
        <p:nvPicPr>
          <p:cNvPr id="5" name="Picture 4"/>
          <p:cNvPicPr>
            <a:picLocks noChangeAspect="1" noChangeArrowheads="1"/>
          </p:cNvPicPr>
          <p:nvPr/>
        </p:nvPicPr>
        <p:blipFill>
          <a:blip r:embed="rId3" cstate="print"/>
          <a:srcRect/>
          <a:stretch>
            <a:fillRect/>
          </a:stretch>
        </p:blipFill>
        <p:spPr bwMode="auto">
          <a:xfrm>
            <a:off x="3657600" y="3200400"/>
            <a:ext cx="5029200" cy="1611313"/>
          </a:xfrm>
          <a:prstGeom prst="rect">
            <a:avLst/>
          </a:prstGeom>
          <a:noFill/>
          <a:ln w="9525">
            <a:solidFill>
              <a:schemeClr val="tx1"/>
            </a:solidFill>
            <a:miter lim="800000"/>
            <a:headEnd/>
            <a:tailEnd/>
          </a:ln>
        </p:spPr>
      </p:pic>
      <p:pic>
        <p:nvPicPr>
          <p:cNvPr id="6" name="Picture 6"/>
          <p:cNvPicPr>
            <a:picLocks noChangeAspect="1" noChangeArrowheads="1"/>
          </p:cNvPicPr>
          <p:nvPr/>
        </p:nvPicPr>
        <p:blipFill>
          <a:blip r:embed="rId4" cstate="print"/>
          <a:srcRect/>
          <a:stretch>
            <a:fillRect/>
          </a:stretch>
        </p:blipFill>
        <p:spPr bwMode="auto">
          <a:xfrm>
            <a:off x="3638550" y="5029200"/>
            <a:ext cx="5048250" cy="1457325"/>
          </a:xfrm>
          <a:prstGeom prst="rect">
            <a:avLst/>
          </a:prstGeom>
          <a:noFill/>
          <a:ln w="9525">
            <a:solidFill>
              <a:schemeClr val="tx1"/>
            </a:solidFill>
            <a:miter lim="800000"/>
            <a:headEnd/>
            <a:tailEnd/>
          </a:ln>
        </p:spPr>
      </p:pic>
      <p:sp>
        <p:nvSpPr>
          <p:cNvPr id="11" name="Footer Placeholder 10"/>
          <p:cNvSpPr>
            <a:spLocks noGrp="1"/>
          </p:cNvSpPr>
          <p:nvPr>
            <p:ph type="ftr" sz="quarter" idx="11"/>
          </p:nvPr>
        </p:nvSpPr>
        <p:spPr/>
        <p:txBody>
          <a:bodyPr/>
          <a:lstStyle/>
          <a:p>
            <a:r>
              <a:rPr lang="en-US" dirty="0" smtClean="0"/>
              <a:t>22</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mtClean="0">
                <a:effectLst/>
                <a:cs typeface="B Nazanin" pitchFamily="2" charset="-78"/>
              </a:rPr>
              <a:t> 4- </a:t>
            </a:r>
            <a:r>
              <a:rPr lang="ar-SA" smtClean="0">
                <a:effectLst/>
                <a:cs typeface="+mn-cs"/>
              </a:rPr>
              <a:t>موتور پله ا</a:t>
            </a:r>
            <a:r>
              <a:rPr lang="fa-IR" smtClean="0">
                <a:effectLst/>
                <a:cs typeface="+mn-cs"/>
              </a:rPr>
              <a:t>ی</a:t>
            </a:r>
            <a:endParaRPr lang="en-US" dirty="0">
              <a:cs typeface="+mn-cs"/>
            </a:endParaRPr>
          </a:p>
        </p:txBody>
      </p:sp>
      <p:sp>
        <p:nvSpPr>
          <p:cNvPr id="4" name="Rectangle 3"/>
          <p:cNvSpPr>
            <a:spLocks noGrp="1" noChangeArrowheads="1"/>
          </p:cNvSpPr>
          <p:nvPr>
            <p:ph idx="1"/>
          </p:nvPr>
        </p:nvSpPr>
        <p:spPr>
          <a:xfrm>
            <a:off x="228600" y="1295400"/>
            <a:ext cx="8686800" cy="4191001"/>
          </a:xfrm>
        </p:spPr>
        <p:txBody>
          <a:bodyPr>
            <a:normAutofit/>
          </a:bodyPr>
          <a:lstStyle/>
          <a:p>
            <a:pPr algn="just" rtl="1">
              <a:lnSpc>
                <a:spcPct val="90000"/>
              </a:lnSpc>
              <a:buFont typeface="Wingdings" pitchFamily="2" charset="2"/>
              <a:buNone/>
            </a:pPr>
            <a:r>
              <a:rPr lang="fa-IR" sz="2400" dirty="0" smtClean="0">
                <a:effectLst/>
              </a:rPr>
              <a:t> </a:t>
            </a:r>
            <a:r>
              <a:rPr lang="ar-SA" sz="2400" dirty="0" smtClean="0">
                <a:effectLst/>
              </a:rPr>
              <a:t>استاتور اين مدل شامل صفحات فرومغناطيس دندانه دار م</a:t>
            </a:r>
            <a:r>
              <a:rPr lang="fa-IR" sz="2400" dirty="0" smtClean="0">
                <a:effectLst/>
              </a:rPr>
              <a:t>ی</a:t>
            </a:r>
            <a:r>
              <a:rPr lang="ar-SA" sz="2400" dirty="0" smtClean="0">
                <a:effectLst/>
              </a:rPr>
              <a:t> باشد و قسمت متح</a:t>
            </a:r>
            <a:r>
              <a:rPr lang="fa-IR" sz="2400" dirty="0" smtClean="0">
                <a:effectLst/>
              </a:rPr>
              <a:t>ـ</a:t>
            </a:r>
            <a:r>
              <a:rPr lang="ar-SA" sz="2400" dirty="0" smtClean="0">
                <a:effectLst/>
              </a:rPr>
              <a:t>رك از </a:t>
            </a:r>
            <a:endParaRPr lang="fa-IR" sz="2400" dirty="0" smtClean="0">
              <a:effectLst/>
            </a:endParaRPr>
          </a:p>
          <a:p>
            <a:pPr algn="just" rtl="1">
              <a:lnSpc>
                <a:spcPct val="90000"/>
              </a:lnSpc>
              <a:buFont typeface="Wingdings" pitchFamily="2" charset="2"/>
              <a:buNone/>
            </a:pPr>
            <a:r>
              <a:rPr lang="fa-IR" sz="2400" dirty="0" smtClean="0">
                <a:effectLst/>
              </a:rPr>
              <a:t> </a:t>
            </a:r>
            <a:r>
              <a:rPr lang="ar-SA" sz="2400" dirty="0" smtClean="0">
                <a:effectLst/>
              </a:rPr>
              <a:t>كويلها</a:t>
            </a:r>
            <a:r>
              <a:rPr lang="fa-IR" sz="2400" dirty="0" smtClean="0">
                <a:effectLst/>
              </a:rPr>
              <a:t>ی</a:t>
            </a:r>
            <a:r>
              <a:rPr lang="ar-SA" sz="2400" dirty="0" smtClean="0">
                <a:effectLst/>
              </a:rPr>
              <a:t> چند فاز پيچيده شده به دور مجموعه اي</a:t>
            </a:r>
            <a:r>
              <a:rPr lang="fa-IR" sz="2400" dirty="0" smtClean="0">
                <a:effectLst/>
              </a:rPr>
              <a:t>ی </a:t>
            </a:r>
            <a:r>
              <a:rPr lang="ar-SA" sz="2400" dirty="0" smtClean="0">
                <a:effectLst/>
              </a:rPr>
              <a:t>از ورقه ها</a:t>
            </a:r>
            <a:r>
              <a:rPr lang="fa-IR" sz="2400" dirty="0" smtClean="0">
                <a:effectLst/>
              </a:rPr>
              <a:t>ی</a:t>
            </a:r>
            <a:r>
              <a:rPr lang="ar-SA" sz="2400" dirty="0" smtClean="0">
                <a:effectLst/>
              </a:rPr>
              <a:t> فرومغناطيس دندانه دار </a:t>
            </a:r>
            <a:endParaRPr lang="fa-IR" sz="2400" dirty="0" smtClean="0">
              <a:effectLst/>
            </a:endParaRPr>
          </a:p>
          <a:p>
            <a:pPr algn="just" rtl="1">
              <a:lnSpc>
                <a:spcPct val="90000"/>
              </a:lnSpc>
              <a:buFont typeface="Wingdings" pitchFamily="2" charset="2"/>
              <a:buNone/>
            </a:pPr>
            <a:r>
              <a:rPr lang="fa-IR" sz="2400" dirty="0" smtClean="0">
                <a:effectLst/>
              </a:rPr>
              <a:t> </a:t>
            </a:r>
            <a:r>
              <a:rPr lang="ar-SA" sz="2400" dirty="0" smtClean="0">
                <a:effectLst/>
              </a:rPr>
              <a:t>ديگر</a:t>
            </a:r>
            <a:r>
              <a:rPr lang="fa-IR" sz="2400" dirty="0" smtClean="0">
                <a:effectLst/>
              </a:rPr>
              <a:t> </a:t>
            </a:r>
            <a:r>
              <a:rPr lang="ar-SA" sz="2400" dirty="0" smtClean="0">
                <a:effectLst/>
              </a:rPr>
              <a:t>تشكيل شده است.</a:t>
            </a:r>
            <a:r>
              <a:rPr lang="fa-IR" sz="2400" dirty="0" smtClean="0">
                <a:effectLst/>
              </a:rPr>
              <a:t> </a:t>
            </a:r>
            <a:r>
              <a:rPr lang="ar-SA" sz="2400" dirty="0" smtClean="0">
                <a:effectLst/>
              </a:rPr>
              <a:t>به دليل تغ</a:t>
            </a:r>
            <a:r>
              <a:rPr lang="fa-IR" sz="2400" dirty="0" smtClean="0">
                <a:effectLst/>
              </a:rPr>
              <a:t>ـ</a:t>
            </a:r>
            <a:r>
              <a:rPr lang="ar-SA" sz="2400" dirty="0" smtClean="0">
                <a:effectLst/>
              </a:rPr>
              <a:t>ييرات رلوك</a:t>
            </a:r>
            <a:r>
              <a:rPr lang="fa-IR" sz="2400" dirty="0" smtClean="0">
                <a:effectLst/>
              </a:rPr>
              <a:t>ـ</a:t>
            </a:r>
            <a:r>
              <a:rPr lang="ar-SA" sz="2400" dirty="0" smtClean="0">
                <a:effectLst/>
              </a:rPr>
              <a:t>تانس حاصل از تركيب دن</a:t>
            </a:r>
            <a:r>
              <a:rPr lang="fa-IR" sz="2400" dirty="0" smtClean="0">
                <a:effectLst/>
              </a:rPr>
              <a:t>ـ</a:t>
            </a:r>
            <a:r>
              <a:rPr lang="ar-SA" sz="2400" dirty="0" smtClean="0">
                <a:effectLst/>
              </a:rPr>
              <a:t>دانه ها</a:t>
            </a:r>
            <a:r>
              <a:rPr lang="fa-IR" sz="2400" dirty="0" smtClean="0">
                <a:effectLst/>
              </a:rPr>
              <a:t>ی</a:t>
            </a:r>
            <a:r>
              <a:rPr lang="ar-SA" sz="2400" dirty="0" smtClean="0">
                <a:effectLst/>
              </a:rPr>
              <a:t> دو </a:t>
            </a:r>
            <a:endParaRPr lang="fa-IR" sz="2400" dirty="0" smtClean="0">
              <a:effectLst/>
            </a:endParaRPr>
          </a:p>
          <a:p>
            <a:pPr algn="just" rtl="1">
              <a:lnSpc>
                <a:spcPct val="90000"/>
              </a:lnSpc>
              <a:buFont typeface="Wingdings" pitchFamily="2" charset="2"/>
              <a:buNone/>
            </a:pPr>
            <a:r>
              <a:rPr lang="fa-IR" sz="2400" dirty="0" smtClean="0">
                <a:effectLst/>
              </a:rPr>
              <a:t> </a:t>
            </a:r>
            <a:r>
              <a:rPr lang="ar-SA" sz="2400" dirty="0" smtClean="0">
                <a:effectLst/>
              </a:rPr>
              <a:t>قسم</a:t>
            </a:r>
            <a:r>
              <a:rPr lang="fa-IR" sz="2400" dirty="0" smtClean="0">
                <a:effectLst/>
              </a:rPr>
              <a:t>ـ</a:t>
            </a:r>
            <a:r>
              <a:rPr lang="ar-SA" sz="2400" dirty="0" smtClean="0">
                <a:effectLst/>
              </a:rPr>
              <a:t>ت نق</a:t>
            </a:r>
            <a:r>
              <a:rPr lang="fa-IR" sz="2400" dirty="0" smtClean="0">
                <a:effectLst/>
              </a:rPr>
              <a:t>ـ</a:t>
            </a:r>
            <a:r>
              <a:rPr lang="ar-SA" sz="2400" dirty="0" smtClean="0">
                <a:effectLst/>
              </a:rPr>
              <a:t>اط پايدار متناوب</a:t>
            </a:r>
            <a:r>
              <a:rPr lang="fa-IR" sz="2400" dirty="0" smtClean="0">
                <a:effectLst/>
              </a:rPr>
              <a:t>ی</a:t>
            </a:r>
            <a:r>
              <a:rPr lang="ar-SA" sz="2400" dirty="0" smtClean="0">
                <a:effectLst/>
              </a:rPr>
              <a:t> حاصل مي گ</a:t>
            </a:r>
            <a:r>
              <a:rPr lang="fa-IR" sz="2400" dirty="0" smtClean="0">
                <a:effectLst/>
              </a:rPr>
              <a:t>ـ</a:t>
            </a:r>
            <a:r>
              <a:rPr lang="ar-SA" sz="2400" dirty="0" smtClean="0">
                <a:effectLst/>
              </a:rPr>
              <a:t>ردد. جريان عبور</a:t>
            </a:r>
            <a:r>
              <a:rPr lang="fa-IR" sz="2400" dirty="0" smtClean="0">
                <a:effectLst/>
              </a:rPr>
              <a:t>ی</a:t>
            </a:r>
            <a:r>
              <a:rPr lang="ar-SA" sz="2400" dirty="0" smtClean="0">
                <a:effectLst/>
              </a:rPr>
              <a:t> از سيم پيچها با تغيير از </a:t>
            </a:r>
            <a:endParaRPr lang="fa-IR" sz="2400" dirty="0" smtClean="0">
              <a:effectLst/>
            </a:endParaRPr>
          </a:p>
          <a:p>
            <a:pPr algn="just" rtl="1">
              <a:lnSpc>
                <a:spcPct val="90000"/>
              </a:lnSpc>
              <a:buFont typeface="Wingdings" pitchFamily="2" charset="2"/>
              <a:buNone/>
            </a:pPr>
            <a:r>
              <a:rPr lang="fa-IR" sz="2400" dirty="0" smtClean="0">
                <a:effectLst/>
              </a:rPr>
              <a:t> </a:t>
            </a:r>
            <a:r>
              <a:rPr lang="ar-SA" sz="2400" dirty="0" smtClean="0">
                <a:effectLst/>
              </a:rPr>
              <a:t>يك نقطه پايدار به نقطه پايدار بعد</a:t>
            </a:r>
            <a:r>
              <a:rPr lang="fa-IR" sz="2400" dirty="0" smtClean="0">
                <a:effectLst/>
              </a:rPr>
              <a:t>ی</a:t>
            </a:r>
            <a:r>
              <a:rPr lang="ar-SA" sz="2400" dirty="0" smtClean="0">
                <a:effectLst/>
              </a:rPr>
              <a:t> تغيير م</a:t>
            </a:r>
            <a:r>
              <a:rPr lang="fa-IR" sz="2400" dirty="0" smtClean="0">
                <a:effectLst/>
              </a:rPr>
              <a:t>ی</a:t>
            </a:r>
            <a:r>
              <a:rPr lang="ar-SA" sz="2400" dirty="0" smtClean="0">
                <a:effectLst/>
              </a:rPr>
              <a:t> كند</a:t>
            </a:r>
            <a:r>
              <a:rPr lang="en-US" sz="2400" dirty="0" smtClean="0">
                <a:effectLst/>
              </a:rPr>
              <a:t> </a:t>
            </a:r>
            <a:r>
              <a:rPr lang="ar-SA" sz="2400" dirty="0" smtClean="0">
                <a:effectLst/>
              </a:rPr>
              <a:t>(توسط درايو).</a:t>
            </a:r>
            <a:r>
              <a:rPr lang="fa-IR" sz="2400" dirty="0" smtClean="0">
                <a:effectLst/>
              </a:rPr>
              <a:t> </a:t>
            </a:r>
            <a:r>
              <a:rPr lang="ar-SA" sz="2400" dirty="0" smtClean="0">
                <a:effectLst/>
              </a:rPr>
              <a:t>البته اگر اين جريان </a:t>
            </a:r>
            <a:endParaRPr lang="fa-IR" sz="2400" dirty="0" smtClean="0">
              <a:effectLst/>
            </a:endParaRPr>
          </a:p>
          <a:p>
            <a:pPr algn="just" rtl="1">
              <a:lnSpc>
                <a:spcPct val="90000"/>
              </a:lnSpc>
              <a:buFont typeface="Wingdings" pitchFamily="2" charset="2"/>
              <a:buNone/>
            </a:pPr>
            <a:r>
              <a:rPr lang="ar-SA" sz="2400" dirty="0" smtClean="0">
                <a:effectLst/>
              </a:rPr>
              <a:t>بصورت خط</a:t>
            </a:r>
            <a:r>
              <a:rPr lang="fa-IR" sz="2400" dirty="0" smtClean="0">
                <a:effectLst/>
              </a:rPr>
              <a:t>ی</a:t>
            </a:r>
            <a:r>
              <a:rPr lang="ar-SA" sz="2400" dirty="0" smtClean="0">
                <a:effectLst/>
              </a:rPr>
              <a:t> كنترل شود</a:t>
            </a:r>
            <a:r>
              <a:rPr lang="en-US" sz="2400" dirty="0" smtClean="0">
                <a:effectLst/>
              </a:rPr>
              <a:t> </a:t>
            </a:r>
            <a:r>
              <a:rPr lang="ar-SA" sz="2400" dirty="0" smtClean="0">
                <a:effectLst/>
              </a:rPr>
              <a:t>،</a:t>
            </a:r>
            <a:r>
              <a:rPr lang="en-US" sz="2400" dirty="0" smtClean="0">
                <a:effectLst/>
              </a:rPr>
              <a:t> </a:t>
            </a:r>
            <a:r>
              <a:rPr lang="ar-SA" sz="2400" dirty="0" smtClean="0">
                <a:effectLst/>
              </a:rPr>
              <a:t>حركت با موقعيت ياب</a:t>
            </a:r>
            <a:r>
              <a:rPr lang="fa-IR" sz="2400" dirty="0" smtClean="0">
                <a:effectLst/>
              </a:rPr>
              <a:t>ی</a:t>
            </a:r>
            <a:r>
              <a:rPr lang="ar-SA" sz="2400" dirty="0" smtClean="0">
                <a:effectLst/>
              </a:rPr>
              <a:t> دقيق تر را به ما م</a:t>
            </a:r>
            <a:r>
              <a:rPr lang="fa-IR" sz="2400" dirty="0" smtClean="0">
                <a:effectLst/>
              </a:rPr>
              <a:t>ی</a:t>
            </a:r>
            <a:r>
              <a:rPr lang="ar-SA" sz="2400" dirty="0" smtClean="0">
                <a:effectLst/>
              </a:rPr>
              <a:t> دهد</a:t>
            </a:r>
            <a:r>
              <a:rPr lang="ar-SA" sz="2800" dirty="0" smtClean="0">
                <a:effectLst/>
                <a:cs typeface="B Nazanin" pitchFamily="2" charset="-78"/>
              </a:rPr>
              <a:t>.</a:t>
            </a:r>
            <a:r>
              <a:rPr lang="en-US" sz="2800" dirty="0" smtClean="0">
                <a:effectLst/>
                <a:cs typeface="B Nazanin" pitchFamily="2" charset="-78"/>
              </a:rPr>
              <a:t> </a:t>
            </a:r>
            <a:endParaRPr lang="en-US" sz="2800" dirty="0">
              <a:effectLst/>
              <a:cs typeface="B Nazanin" pitchFamily="2" charset="-78"/>
            </a:endParaRPr>
          </a:p>
        </p:txBody>
      </p:sp>
      <p:pic>
        <p:nvPicPr>
          <p:cNvPr id="5" name="Picture 5" descr="Stepping"/>
          <p:cNvPicPr>
            <a:picLocks noChangeAspect="1" noChangeArrowheads="1"/>
          </p:cNvPicPr>
          <p:nvPr/>
        </p:nvPicPr>
        <p:blipFill>
          <a:blip r:embed="rId2" cstate="print">
            <a:lum contrast="-24000"/>
            <a:grayscl/>
          </a:blip>
          <a:srcRect/>
          <a:stretch>
            <a:fillRect/>
          </a:stretch>
        </p:blipFill>
        <p:spPr bwMode="auto">
          <a:xfrm>
            <a:off x="2133600" y="4419600"/>
            <a:ext cx="4800600" cy="1371600"/>
          </a:xfrm>
          <a:prstGeom prst="rect">
            <a:avLst/>
          </a:prstGeom>
          <a:noFill/>
          <a:ln w="9525">
            <a:noFill/>
            <a:miter lim="800000"/>
            <a:headEnd/>
            <a:tailEnd/>
          </a:ln>
        </p:spPr>
      </p:pic>
      <p:sp>
        <p:nvSpPr>
          <p:cNvPr id="10" name="Footer Placeholder 9"/>
          <p:cNvSpPr>
            <a:spLocks noGrp="1"/>
          </p:cNvSpPr>
          <p:nvPr>
            <p:ph type="ftr" sz="quarter" idx="11"/>
          </p:nvPr>
        </p:nvSpPr>
        <p:spPr/>
        <p:txBody>
          <a:bodyPr/>
          <a:lstStyle/>
          <a:p>
            <a:r>
              <a:rPr lang="en-US" dirty="0" smtClean="0"/>
              <a:t>23</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pPr marL="742950" indent="-742950"/>
            <a:r>
              <a:rPr lang="fa-IR" dirty="0" smtClean="0"/>
              <a:t>مزایا موتورهای خطی</a:t>
            </a:r>
            <a:endParaRPr lang="en-US" dirty="0"/>
          </a:p>
        </p:txBody>
      </p:sp>
      <p:sp>
        <p:nvSpPr>
          <p:cNvPr id="3" name="Content Placeholder 2"/>
          <p:cNvSpPr>
            <a:spLocks noGrp="1"/>
          </p:cNvSpPr>
          <p:nvPr>
            <p:ph idx="1"/>
          </p:nvPr>
        </p:nvSpPr>
        <p:spPr>
          <a:xfrm>
            <a:off x="457200" y="1066800"/>
            <a:ext cx="8229600" cy="5059363"/>
          </a:xfrm>
        </p:spPr>
        <p:txBody>
          <a:bodyPr>
            <a:normAutofit/>
          </a:bodyPr>
          <a:lstStyle/>
          <a:p>
            <a:pPr marL="514350" indent="-514350" algn="r" rtl="1">
              <a:buFont typeface="+mj-lt"/>
              <a:buAutoNum type="arabicPeriod"/>
            </a:pPr>
            <a:r>
              <a:rPr lang="fa-IR" sz="2400" dirty="0" smtClean="0"/>
              <a:t>آرام، بدون اصطکاک در طول حرکت</a:t>
            </a:r>
          </a:p>
          <a:p>
            <a:pPr marL="514350" indent="-514350" algn="r" rtl="1">
              <a:buFont typeface="+mj-lt"/>
              <a:buAutoNum type="arabicPeriod"/>
            </a:pPr>
            <a:r>
              <a:rPr lang="fa-IR" sz="2400" dirty="0" smtClean="0"/>
              <a:t>وزن سبک و جمع و جور با توجه به بدون هسته</a:t>
            </a:r>
          </a:p>
          <a:p>
            <a:pPr marL="514350" indent="-514350" algn="r" rtl="1">
              <a:buFont typeface="+mj-lt"/>
              <a:buAutoNum type="arabicPeriod"/>
            </a:pPr>
            <a:r>
              <a:rPr lang="fa-IR" sz="2400" dirty="0" smtClean="0"/>
              <a:t>ساختار ساده ودقت بالا(nm0.14)</a:t>
            </a:r>
          </a:p>
          <a:p>
            <a:pPr marL="514350" indent="-514350" algn="r" rtl="1">
              <a:buFont typeface="+mj-lt"/>
              <a:buAutoNum type="arabicPeriod"/>
            </a:pPr>
            <a:r>
              <a:rPr lang="fa-IR" sz="2400" dirty="0" smtClean="0"/>
              <a:t>سرعت عملکرد بالا</a:t>
            </a:r>
          </a:p>
          <a:p>
            <a:pPr marL="514350" indent="-514350" algn="r" rtl="1">
              <a:buFont typeface="+mj-lt"/>
              <a:buAutoNum type="arabicPeriod"/>
            </a:pPr>
            <a:r>
              <a:rPr lang="fa-IR" sz="2400" dirty="0" smtClean="0"/>
              <a:t>سرعت تقریبا یکنواخت </a:t>
            </a:r>
          </a:p>
          <a:p>
            <a:pPr marL="514350" indent="-514350" algn="r" rtl="1">
              <a:buFont typeface="+mj-lt"/>
              <a:buAutoNum type="arabicPeriod"/>
            </a:pPr>
            <a:r>
              <a:rPr lang="fa-IR" sz="2400" dirty="0" smtClean="0"/>
              <a:t>می تواند در محیط های قوی مانند در زیر آب و در خلاء مورد استفاده قرار گیرد</a:t>
            </a:r>
          </a:p>
          <a:p>
            <a:pPr marL="514350" indent="-514350" algn="r" rtl="1">
              <a:buFont typeface="+mj-lt"/>
              <a:buAutoNum type="arabicPeriod"/>
            </a:pPr>
            <a:r>
              <a:rPr lang="fa-IR" sz="2400" dirty="0" smtClean="0"/>
              <a:t>طول عمر بالا</a:t>
            </a:r>
          </a:p>
          <a:p>
            <a:pPr marL="514350" indent="-514350" algn="r" rtl="1">
              <a:buFont typeface="+mj-lt"/>
              <a:buAutoNum type="arabicPeriod"/>
            </a:pPr>
            <a:r>
              <a:rPr lang="fa-IR" sz="2400" dirty="0" smtClean="0"/>
              <a:t>عملیات تعمیر و نگهداری کم</a:t>
            </a:r>
          </a:p>
          <a:p>
            <a:pPr marL="514350" indent="-514350" algn="r" rtl="1">
              <a:buFont typeface="+mj-lt"/>
              <a:buAutoNum type="arabicPeriod"/>
            </a:pPr>
            <a:r>
              <a:rPr lang="fa-IR" sz="2400" dirty="0" smtClean="0"/>
              <a:t>تکرارپذیری بالا</a:t>
            </a:r>
          </a:p>
          <a:p>
            <a:pPr marL="514350" indent="-514350" algn="r" rtl="1">
              <a:buFont typeface="+mj-lt"/>
              <a:buAutoNum type="arabicPeriod"/>
            </a:pPr>
            <a:endParaRPr lang="fa-IR" sz="2400" dirty="0" smtClean="0"/>
          </a:p>
          <a:p>
            <a:pPr marL="514350" indent="-514350" algn="r" rtl="1">
              <a:buFont typeface="+mj-lt"/>
              <a:buAutoNum type="arabicPeriod"/>
            </a:pPr>
            <a:endParaRPr lang="en-US" sz="2400" dirty="0"/>
          </a:p>
        </p:txBody>
      </p:sp>
      <p:sp>
        <p:nvSpPr>
          <p:cNvPr id="8" name="Footer Placeholder 7"/>
          <p:cNvSpPr>
            <a:spLocks noGrp="1"/>
          </p:cNvSpPr>
          <p:nvPr>
            <p:ph type="ftr" sz="quarter" idx="11"/>
          </p:nvPr>
        </p:nvSpPr>
        <p:spPr/>
        <p:txBody>
          <a:bodyPr/>
          <a:lstStyle/>
          <a:p>
            <a:r>
              <a:rPr lang="en-US" dirty="0" smtClean="0"/>
              <a:t>24</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0"/>
            <a:ext cx="4487862" cy="3362325"/>
          </a:xfrm>
          <a:prstGeom prst="rect">
            <a:avLst/>
          </a:prstGeom>
          <a:noFill/>
          <a:ln w="9525">
            <a:noFill/>
            <a:miter lim="800000"/>
            <a:headEnd/>
            <a:tailEnd/>
          </a:ln>
        </p:spPr>
      </p:pic>
      <p:sp>
        <p:nvSpPr>
          <p:cNvPr id="2" name="Title 1"/>
          <p:cNvSpPr>
            <a:spLocks noGrp="1"/>
          </p:cNvSpPr>
          <p:nvPr>
            <p:ph type="title"/>
          </p:nvPr>
        </p:nvSpPr>
        <p:spPr>
          <a:xfrm>
            <a:off x="457200" y="274638"/>
            <a:ext cx="8229600" cy="563562"/>
          </a:xfrm>
        </p:spPr>
        <p:txBody>
          <a:bodyPr>
            <a:normAutofit fontScale="90000"/>
          </a:bodyPr>
          <a:lstStyle/>
          <a:p>
            <a:r>
              <a:rPr lang="fa-IR" dirty="0" smtClean="0"/>
              <a:t>معایب موتورهای خطی</a:t>
            </a:r>
            <a:endParaRPr lang="en-US" dirty="0"/>
          </a:p>
        </p:txBody>
      </p:sp>
      <p:sp>
        <p:nvSpPr>
          <p:cNvPr id="3" name="Content Placeholder 2"/>
          <p:cNvSpPr>
            <a:spLocks noGrp="1"/>
          </p:cNvSpPr>
          <p:nvPr>
            <p:ph idx="1"/>
          </p:nvPr>
        </p:nvSpPr>
        <p:spPr>
          <a:xfrm>
            <a:off x="457200" y="914400"/>
            <a:ext cx="8229600" cy="5211763"/>
          </a:xfrm>
        </p:spPr>
        <p:txBody>
          <a:bodyPr>
            <a:normAutofit/>
          </a:bodyPr>
          <a:lstStyle/>
          <a:p>
            <a:pPr marL="514350" indent="-514350" algn="r" rtl="1">
              <a:buFont typeface="+mj-lt"/>
              <a:buAutoNum type="arabicPeriod"/>
            </a:pPr>
            <a:r>
              <a:rPr lang="fa-IR" dirty="0" smtClean="0"/>
              <a:t>قیمت بالا:</a:t>
            </a:r>
            <a:endParaRPr lang="en-US" b="1" dirty="0" smtClean="0"/>
          </a:p>
          <a:p>
            <a:pPr marL="514350" indent="-514350" algn="r" rtl="1">
              <a:buNone/>
            </a:pPr>
            <a:r>
              <a:rPr lang="fa-IR" dirty="0" smtClean="0"/>
              <a:t>    </a:t>
            </a:r>
            <a:r>
              <a:rPr lang="fa-IR" sz="4000" dirty="0" smtClean="0"/>
              <a:t>دلایل</a:t>
            </a:r>
            <a:r>
              <a:rPr lang="fa-IR" dirty="0" smtClean="0"/>
              <a:t>:</a:t>
            </a:r>
          </a:p>
          <a:p>
            <a:pPr marL="514350" indent="-514350" algn="r" rtl="1"/>
            <a:r>
              <a:rPr lang="fa-IR" dirty="0" smtClean="0"/>
              <a:t>حجم تولید کم (نسبت به تقاضا)</a:t>
            </a:r>
          </a:p>
          <a:p>
            <a:pPr marL="514350" indent="-514350" algn="r" rtl="1"/>
            <a:r>
              <a:rPr lang="fa-IR" dirty="0" smtClean="0"/>
              <a:t>قیمت زیاد آهن ربا</a:t>
            </a:r>
          </a:p>
          <a:p>
            <a:pPr marL="514350" indent="-514350" algn="r" rtl="1"/>
            <a:r>
              <a:rPr lang="fa-IR" dirty="0" smtClean="0"/>
              <a:t>وجود درایور ها و </a:t>
            </a:r>
          </a:p>
          <a:p>
            <a:pPr marL="514350" indent="-514350" algn="r" rtl="1">
              <a:buNone/>
            </a:pPr>
            <a:r>
              <a:rPr lang="fa-IR" dirty="0" smtClean="0"/>
              <a:t>     نرم افزار های کنترلی گران</a:t>
            </a:r>
          </a:p>
          <a:p>
            <a:pPr marL="514350" indent="-514350" algn="r" rtl="1"/>
            <a:r>
              <a:rPr lang="fa-IR" dirty="0" smtClean="0"/>
              <a:t> افزایش هزینه با طول</a:t>
            </a:r>
            <a:br>
              <a:rPr lang="fa-IR" dirty="0" smtClean="0"/>
            </a:br>
            <a:endParaRPr lang="en-US" dirty="0"/>
          </a:p>
        </p:txBody>
      </p:sp>
      <p:sp>
        <p:nvSpPr>
          <p:cNvPr id="6" name="Content Placeholder 2"/>
          <p:cNvSpPr txBox="1">
            <a:spLocks/>
          </p:cNvSpPr>
          <p:nvPr/>
        </p:nvSpPr>
        <p:spPr>
          <a:xfrm>
            <a:off x="0" y="2338387"/>
            <a:ext cx="4038600" cy="4519613"/>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600" b="1" i="0" u="none" strike="noStrike" kern="1200" cap="none" spc="0" normalizeH="0" baseline="0" noProof="0" dirty="0" smtClean="0">
                <a:ln>
                  <a:noFill/>
                </a:ln>
                <a:solidFill>
                  <a:schemeClr val="tx1"/>
                </a:solidFill>
                <a:effectLst/>
                <a:uLnTx/>
                <a:uFillTx/>
                <a:latin typeface="+mn-lt"/>
                <a:ea typeface="+mn-ea"/>
                <a:cs typeface="+mn-cs"/>
              </a:rPr>
              <a:t>$3529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Trilogy T1S Ironless linear motor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110V</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Single bearing rail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12’’ travel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Peak Velocity = 7 m/s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Resolution = 5</a:t>
            </a:r>
            <a:r>
              <a:rPr kumimoji="0" lang="el-GR" sz="3200" b="0" i="0" u="none" strike="noStrike" kern="1200" cap="none" spc="0" normalizeH="0" baseline="0" noProof="0" dirty="0" smtClean="0">
                <a:ln>
                  <a:noFill/>
                </a:ln>
                <a:solidFill>
                  <a:schemeClr val="tx1"/>
                </a:solidFill>
                <a:effectLst/>
                <a:uLnTx/>
                <a:uFillTx/>
                <a:latin typeface="+mn-lt"/>
                <a:ea typeface="+mn-ea"/>
                <a:cs typeface="+mn-cs"/>
              </a:rPr>
              <a:t>μ</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m</a:t>
            </a:r>
          </a:p>
          <a:p>
            <a:pPr marL="342900" marR="0" lvl="0" indent="-342900" algn="l" defTabSz="914400" rtl="0" eaLnBrk="1" fontAlgn="auto" latinLnBrk="0" hangingPunct="1">
              <a:lnSpc>
                <a:spcPct val="100000"/>
              </a:lnSpc>
              <a:spcBef>
                <a:spcPct val="20000"/>
              </a:spcBef>
              <a:spcAft>
                <a:spcPts val="0"/>
              </a:spcAft>
              <a:buClrTx/>
              <a:buSzTx/>
              <a:buFont typeface="Wingdings 2" pitchFamily="18" charset="2"/>
              <a:buNone/>
              <a:tabLst/>
              <a:defRPr/>
            </a:pPr>
            <a:endParaRPr kumimoji="0" lang="en-US" sz="32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1" name="Footer Placeholder 10"/>
          <p:cNvSpPr>
            <a:spLocks noGrp="1"/>
          </p:cNvSpPr>
          <p:nvPr>
            <p:ph type="ftr" sz="quarter" idx="11"/>
          </p:nvPr>
        </p:nvSpPr>
        <p:spPr/>
        <p:txBody>
          <a:bodyPr/>
          <a:lstStyle/>
          <a:p>
            <a:r>
              <a:rPr lang="en-US" dirty="0" smtClean="0"/>
              <a:t>25</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p:cNvPicPr>
            <a:picLocks noChangeAspect="1" noChangeArrowheads="1"/>
          </p:cNvPicPr>
          <p:nvPr/>
        </p:nvPicPr>
        <p:blipFill>
          <a:blip r:embed="rId2"/>
          <a:srcRect/>
          <a:stretch>
            <a:fillRect/>
          </a:stretch>
        </p:blipFill>
        <p:spPr bwMode="auto">
          <a:xfrm>
            <a:off x="685800" y="2743200"/>
            <a:ext cx="7924800" cy="3124200"/>
          </a:xfrm>
          <a:prstGeom prst="rect">
            <a:avLst/>
          </a:prstGeom>
          <a:noFill/>
          <a:ln w="9525">
            <a:noFill/>
            <a:miter lim="800000"/>
            <a:headEnd/>
            <a:tailEnd/>
          </a:ln>
          <a:effectLst/>
        </p:spPr>
      </p:pic>
      <p:sp>
        <p:nvSpPr>
          <p:cNvPr id="2" name="Title 1"/>
          <p:cNvSpPr>
            <a:spLocks noGrp="1"/>
          </p:cNvSpPr>
          <p:nvPr>
            <p:ph type="title"/>
          </p:nvPr>
        </p:nvSpPr>
        <p:spPr>
          <a:xfrm>
            <a:off x="457200" y="76200"/>
            <a:ext cx="8229600" cy="487362"/>
          </a:xfrm>
        </p:spPr>
        <p:txBody>
          <a:bodyPr>
            <a:normAutofit fontScale="90000"/>
          </a:bodyPr>
          <a:lstStyle/>
          <a:p>
            <a:r>
              <a:rPr lang="fa-IR" dirty="0" smtClean="0"/>
              <a:t>کاربردها</a:t>
            </a:r>
            <a:endParaRPr lang="en-US" dirty="0"/>
          </a:p>
        </p:txBody>
      </p:sp>
      <p:sp>
        <p:nvSpPr>
          <p:cNvPr id="3" name="Content Placeholder 2"/>
          <p:cNvSpPr>
            <a:spLocks noGrp="1"/>
          </p:cNvSpPr>
          <p:nvPr>
            <p:ph idx="1"/>
          </p:nvPr>
        </p:nvSpPr>
        <p:spPr>
          <a:xfrm>
            <a:off x="457200" y="457200"/>
            <a:ext cx="8229600" cy="761999"/>
          </a:xfrm>
        </p:spPr>
        <p:txBody>
          <a:bodyPr>
            <a:normAutofit/>
          </a:bodyPr>
          <a:lstStyle/>
          <a:p>
            <a:pPr algn="r">
              <a:buNone/>
            </a:pPr>
            <a:r>
              <a:rPr lang="fa-IR" dirty="0" smtClean="0"/>
              <a:t>حمل و نقل (قطار)</a:t>
            </a:r>
            <a:endParaRPr lang="en-US" dirty="0" smtClean="0"/>
          </a:p>
        </p:txBody>
      </p:sp>
      <p:pic>
        <p:nvPicPr>
          <p:cNvPr id="1029" name="Picture 5"/>
          <p:cNvPicPr>
            <a:picLocks noChangeAspect="1" noChangeArrowheads="1"/>
          </p:cNvPicPr>
          <p:nvPr/>
        </p:nvPicPr>
        <p:blipFill>
          <a:blip r:embed="rId3"/>
          <a:srcRect/>
          <a:stretch>
            <a:fillRect/>
          </a:stretch>
        </p:blipFill>
        <p:spPr bwMode="auto">
          <a:xfrm>
            <a:off x="0" y="990600"/>
            <a:ext cx="8713787" cy="914400"/>
          </a:xfrm>
          <a:prstGeom prst="rect">
            <a:avLst/>
          </a:prstGeom>
          <a:noFill/>
          <a:ln w="9525">
            <a:noFill/>
            <a:miter lim="800000"/>
            <a:headEnd/>
            <a:tailEnd/>
          </a:ln>
          <a:effectLst/>
        </p:spPr>
      </p:pic>
      <p:pic>
        <p:nvPicPr>
          <p:cNvPr id="1033" name="Picture 9"/>
          <p:cNvPicPr>
            <a:picLocks noChangeAspect="1" noChangeArrowheads="1"/>
          </p:cNvPicPr>
          <p:nvPr/>
        </p:nvPicPr>
        <p:blipFill>
          <a:blip r:embed="rId4"/>
          <a:srcRect/>
          <a:stretch>
            <a:fillRect/>
          </a:stretch>
        </p:blipFill>
        <p:spPr bwMode="auto">
          <a:xfrm>
            <a:off x="0" y="1933575"/>
            <a:ext cx="8751887" cy="885825"/>
          </a:xfrm>
          <a:prstGeom prst="rect">
            <a:avLst/>
          </a:prstGeom>
          <a:noFill/>
          <a:ln w="9525">
            <a:noFill/>
            <a:miter lim="800000"/>
            <a:headEnd/>
            <a:tailEnd/>
          </a:ln>
          <a:effectLst/>
        </p:spPr>
      </p:pic>
      <p:sp>
        <p:nvSpPr>
          <p:cNvPr id="18" name="Rectangle 17"/>
          <p:cNvSpPr/>
          <p:nvPr/>
        </p:nvSpPr>
        <p:spPr>
          <a:xfrm>
            <a:off x="3124200" y="6096000"/>
            <a:ext cx="3074111" cy="369332"/>
          </a:xfrm>
          <a:prstGeom prst="rect">
            <a:avLst/>
          </a:prstGeom>
        </p:spPr>
        <p:txBody>
          <a:bodyPr wrap="none">
            <a:spAutoFit/>
          </a:bodyPr>
          <a:lstStyle/>
          <a:p>
            <a:r>
              <a:rPr lang="en-US" dirty="0" smtClean="0"/>
              <a:t>Japan: Linear Chuo Shinkansen</a:t>
            </a:r>
            <a:endParaRPr lang="en-US" dirty="0"/>
          </a:p>
        </p:txBody>
      </p:sp>
      <p:sp>
        <p:nvSpPr>
          <p:cNvPr id="12" name="Footer Placeholder 11"/>
          <p:cNvSpPr>
            <a:spLocks noGrp="1"/>
          </p:cNvSpPr>
          <p:nvPr>
            <p:ph type="ftr" sz="quarter" idx="11"/>
          </p:nvPr>
        </p:nvSpPr>
        <p:spPr/>
        <p:txBody>
          <a:bodyPr/>
          <a:lstStyle/>
          <a:p>
            <a:r>
              <a:rPr lang="en-US" dirty="0" smtClean="0"/>
              <a:t>26</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p:cNvPicPr>
            <a:picLocks noChangeAspect="1" noChangeArrowheads="1"/>
          </p:cNvPicPr>
          <p:nvPr/>
        </p:nvPicPr>
        <p:blipFill>
          <a:blip r:embed="rId2"/>
          <a:srcRect/>
          <a:stretch>
            <a:fillRect/>
          </a:stretch>
        </p:blipFill>
        <p:spPr bwMode="auto">
          <a:xfrm>
            <a:off x="2667000" y="762000"/>
            <a:ext cx="5838825" cy="361950"/>
          </a:xfrm>
          <a:prstGeom prst="rect">
            <a:avLst/>
          </a:prstGeom>
          <a:noFill/>
          <a:ln w="9525">
            <a:noFill/>
            <a:miter lim="800000"/>
            <a:headEnd/>
            <a:tailEnd/>
          </a:ln>
          <a:effectLst/>
        </p:spPr>
      </p:pic>
      <p:pic>
        <p:nvPicPr>
          <p:cNvPr id="7" name="Picture 8"/>
          <p:cNvPicPr>
            <a:picLocks noChangeAspect="1" noChangeArrowheads="1"/>
          </p:cNvPicPr>
          <p:nvPr/>
        </p:nvPicPr>
        <p:blipFill>
          <a:blip r:embed="rId3"/>
          <a:srcRect/>
          <a:stretch>
            <a:fillRect/>
          </a:stretch>
        </p:blipFill>
        <p:spPr bwMode="auto">
          <a:xfrm>
            <a:off x="457200" y="1143000"/>
            <a:ext cx="8229600" cy="428625"/>
          </a:xfrm>
          <a:prstGeom prst="rect">
            <a:avLst/>
          </a:prstGeom>
          <a:noFill/>
          <a:ln w="9525">
            <a:noFill/>
            <a:miter lim="800000"/>
            <a:headEnd/>
            <a:tailEnd/>
          </a:ln>
          <a:effectLst/>
        </p:spPr>
      </p:pic>
      <p:pic>
        <p:nvPicPr>
          <p:cNvPr id="8" name="Picture 11"/>
          <p:cNvPicPr>
            <a:picLocks noChangeAspect="1" noChangeArrowheads="1"/>
          </p:cNvPicPr>
          <p:nvPr/>
        </p:nvPicPr>
        <p:blipFill>
          <a:blip r:embed="rId4"/>
          <a:srcRect/>
          <a:stretch>
            <a:fillRect/>
          </a:stretch>
        </p:blipFill>
        <p:spPr bwMode="auto">
          <a:xfrm>
            <a:off x="0" y="1676400"/>
            <a:ext cx="8648700" cy="1200150"/>
          </a:xfrm>
          <a:prstGeom prst="rect">
            <a:avLst/>
          </a:prstGeom>
          <a:noFill/>
          <a:ln w="9525">
            <a:noFill/>
            <a:miter lim="800000"/>
            <a:headEnd/>
            <a:tailEnd/>
          </a:ln>
          <a:effectLst/>
        </p:spPr>
      </p:pic>
      <p:pic>
        <p:nvPicPr>
          <p:cNvPr id="9" name="Picture 12"/>
          <p:cNvPicPr>
            <a:picLocks noChangeAspect="1" noChangeArrowheads="1"/>
          </p:cNvPicPr>
          <p:nvPr/>
        </p:nvPicPr>
        <p:blipFill>
          <a:blip r:embed="rId5"/>
          <a:srcRect/>
          <a:stretch>
            <a:fillRect/>
          </a:stretch>
        </p:blipFill>
        <p:spPr bwMode="auto">
          <a:xfrm>
            <a:off x="2209800" y="2895600"/>
            <a:ext cx="6429375" cy="400050"/>
          </a:xfrm>
          <a:prstGeom prst="rect">
            <a:avLst/>
          </a:prstGeom>
          <a:noFill/>
          <a:ln w="9525">
            <a:noFill/>
            <a:miter lim="800000"/>
            <a:headEnd/>
            <a:tailEnd/>
          </a:ln>
          <a:effectLst/>
        </p:spPr>
      </p:pic>
      <p:pic>
        <p:nvPicPr>
          <p:cNvPr id="10" name="Picture 13"/>
          <p:cNvPicPr>
            <a:picLocks noChangeAspect="1" noChangeArrowheads="1"/>
          </p:cNvPicPr>
          <p:nvPr/>
        </p:nvPicPr>
        <p:blipFill>
          <a:blip r:embed="rId6"/>
          <a:srcRect/>
          <a:stretch>
            <a:fillRect/>
          </a:stretch>
        </p:blipFill>
        <p:spPr bwMode="auto">
          <a:xfrm>
            <a:off x="1295400" y="3352800"/>
            <a:ext cx="7304087" cy="809625"/>
          </a:xfrm>
          <a:prstGeom prst="rect">
            <a:avLst/>
          </a:prstGeom>
          <a:noFill/>
          <a:ln w="9525">
            <a:noFill/>
            <a:miter lim="800000"/>
            <a:headEnd/>
            <a:tailEnd/>
          </a:ln>
          <a:effectLst/>
        </p:spPr>
      </p:pic>
      <p:pic>
        <p:nvPicPr>
          <p:cNvPr id="2051" name="Picture 3"/>
          <p:cNvPicPr>
            <a:picLocks noChangeAspect="1" noChangeArrowheads="1"/>
          </p:cNvPicPr>
          <p:nvPr/>
        </p:nvPicPr>
        <p:blipFill>
          <a:blip r:embed="rId7"/>
          <a:srcRect/>
          <a:stretch>
            <a:fillRect/>
          </a:stretch>
        </p:blipFill>
        <p:spPr bwMode="auto">
          <a:xfrm>
            <a:off x="228600" y="4648200"/>
            <a:ext cx="4495800" cy="2209800"/>
          </a:xfrm>
          <a:prstGeom prst="rect">
            <a:avLst/>
          </a:prstGeom>
          <a:noFill/>
          <a:ln w="9525">
            <a:noFill/>
            <a:miter lim="800000"/>
            <a:headEnd/>
            <a:tailEnd/>
          </a:ln>
          <a:effectLst/>
        </p:spPr>
      </p:pic>
      <p:pic>
        <p:nvPicPr>
          <p:cNvPr id="2052" name="Picture 4"/>
          <p:cNvPicPr>
            <a:picLocks noChangeAspect="1" noChangeArrowheads="1"/>
          </p:cNvPicPr>
          <p:nvPr/>
        </p:nvPicPr>
        <p:blipFill>
          <a:blip r:embed="rId8"/>
          <a:srcRect/>
          <a:stretch>
            <a:fillRect/>
          </a:stretch>
        </p:blipFill>
        <p:spPr bwMode="auto">
          <a:xfrm>
            <a:off x="4819650" y="4648200"/>
            <a:ext cx="4324350" cy="2209800"/>
          </a:xfrm>
          <a:prstGeom prst="rect">
            <a:avLst/>
          </a:prstGeom>
          <a:noFill/>
          <a:ln w="9525">
            <a:noFill/>
            <a:miter lim="800000"/>
            <a:headEnd/>
            <a:tailEnd/>
          </a:ln>
          <a:effectLst/>
        </p:spPr>
      </p:pic>
      <p:sp>
        <p:nvSpPr>
          <p:cNvPr id="15" name="Footer Placeholder 14"/>
          <p:cNvSpPr>
            <a:spLocks noGrp="1"/>
          </p:cNvSpPr>
          <p:nvPr>
            <p:ph type="ftr" sz="quarter" idx="11"/>
          </p:nvPr>
        </p:nvSpPr>
        <p:spPr/>
        <p:txBody>
          <a:bodyPr/>
          <a:lstStyle/>
          <a:p>
            <a:r>
              <a:rPr lang="en-US" dirty="0" smtClean="0"/>
              <a:t>27</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914400" y="3352800"/>
            <a:ext cx="6513513" cy="318135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fa-IR" dirty="0" smtClean="0"/>
              <a:t>موتورهای خطی کوچک</a:t>
            </a:r>
            <a:endParaRPr lang="en-US" dirty="0"/>
          </a:p>
        </p:txBody>
      </p:sp>
      <p:sp>
        <p:nvSpPr>
          <p:cNvPr id="3" name="Content Placeholder 2"/>
          <p:cNvSpPr>
            <a:spLocks noGrp="1"/>
          </p:cNvSpPr>
          <p:nvPr>
            <p:ph idx="1"/>
          </p:nvPr>
        </p:nvSpPr>
        <p:spPr/>
        <p:txBody>
          <a:bodyPr/>
          <a:lstStyle/>
          <a:p>
            <a:pPr algn="r" rtl="1">
              <a:buNone/>
            </a:pPr>
            <a:r>
              <a:rPr lang="fa-IR" dirty="0" smtClean="0"/>
              <a:t>    • ماشین آلات نساجی</a:t>
            </a:r>
            <a:br>
              <a:rPr lang="fa-IR" dirty="0" smtClean="0"/>
            </a:br>
            <a:r>
              <a:rPr lang="fa-IR" dirty="0" smtClean="0"/>
              <a:t>• ماشین آلات بسته بندی</a:t>
            </a:r>
            <a:br>
              <a:rPr lang="fa-IR" dirty="0" smtClean="0"/>
            </a:br>
            <a:r>
              <a:rPr lang="fa-IR" dirty="0" smtClean="0"/>
              <a:t>• ماشین آلات حمل و نقل</a:t>
            </a:r>
            <a:br>
              <a:rPr lang="fa-IR" dirty="0" smtClean="0"/>
            </a:br>
            <a:r>
              <a:rPr lang="fa-IR" dirty="0" smtClean="0"/>
              <a:t>• برنامه ربات</a:t>
            </a:r>
            <a:br>
              <a:rPr lang="fa-IR" dirty="0" smtClean="0"/>
            </a:br>
            <a:r>
              <a:rPr lang="fa-IR" dirty="0" smtClean="0"/>
              <a:t>• آزمایشگاه اتوماسیون</a:t>
            </a:r>
            <a:br>
              <a:rPr lang="fa-IR" dirty="0" smtClean="0"/>
            </a:br>
            <a:r>
              <a:rPr lang="fa-IR" dirty="0" smtClean="0"/>
              <a:t>• و غیره ...</a:t>
            </a:r>
          </a:p>
          <a:p>
            <a:pPr algn="r" rtl="1">
              <a:buNone/>
            </a:pPr>
            <a:endParaRPr lang="en-US" dirty="0"/>
          </a:p>
        </p:txBody>
      </p:sp>
      <p:sp>
        <p:nvSpPr>
          <p:cNvPr id="9" name="Footer Placeholder 8"/>
          <p:cNvSpPr>
            <a:spLocks noGrp="1"/>
          </p:cNvSpPr>
          <p:nvPr>
            <p:ph type="ftr" sz="quarter" idx="11"/>
          </p:nvPr>
        </p:nvSpPr>
        <p:spPr/>
        <p:txBody>
          <a:bodyPr/>
          <a:lstStyle/>
          <a:p>
            <a:r>
              <a:rPr lang="en-US" dirty="0" smtClean="0"/>
              <a:t>28</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175504" y="457200"/>
            <a:ext cx="8908692" cy="5867400"/>
          </a:xfrm>
          <a:prstGeom prst="rect">
            <a:avLst/>
          </a:prstGeom>
          <a:noFill/>
          <a:ln w="9525">
            <a:noFill/>
            <a:miter lim="800000"/>
            <a:headEnd/>
            <a:tailEnd/>
          </a:ln>
          <a:effectLst/>
        </p:spPr>
      </p:pic>
      <p:sp>
        <p:nvSpPr>
          <p:cNvPr id="7" name="Footer Placeholder 6"/>
          <p:cNvSpPr>
            <a:spLocks noGrp="1"/>
          </p:cNvSpPr>
          <p:nvPr>
            <p:ph type="ftr" sz="quarter" idx="11"/>
          </p:nvPr>
        </p:nvSpPr>
        <p:spPr/>
        <p:txBody>
          <a:bodyPr/>
          <a:lstStyle/>
          <a:p>
            <a:r>
              <a:rPr lang="en-US" dirty="0" smtClean="0"/>
              <a:t>29</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304800"/>
            <a:ext cx="5867400" cy="838200"/>
          </a:xfrm>
        </p:spPr>
        <p:txBody>
          <a:bodyPr>
            <a:normAutofit/>
          </a:bodyPr>
          <a:lstStyle/>
          <a:p>
            <a:r>
              <a:rPr lang="fa-IR" sz="4000" dirty="0" smtClean="0"/>
              <a:t>تاریخچه</a:t>
            </a:r>
            <a:endParaRPr lang="en-US" sz="4000" dirty="0"/>
          </a:p>
        </p:txBody>
      </p:sp>
      <p:sp>
        <p:nvSpPr>
          <p:cNvPr id="8" name="Rectangle 7"/>
          <p:cNvSpPr/>
          <p:nvPr/>
        </p:nvSpPr>
        <p:spPr>
          <a:xfrm>
            <a:off x="914400" y="1371600"/>
            <a:ext cx="7543800" cy="2215991"/>
          </a:xfrm>
          <a:prstGeom prst="rect">
            <a:avLst/>
          </a:prstGeom>
        </p:spPr>
        <p:txBody>
          <a:bodyPr wrap="square">
            <a:spAutoFit/>
          </a:bodyPr>
          <a:lstStyle/>
          <a:p>
            <a:pPr algn="just" rtl="1"/>
            <a:r>
              <a:rPr lang="fa-IR" sz="2400" dirty="0"/>
              <a:t>موتورهای خطی بیش از صد و پنجاه سال است که مطرح شده است. </a:t>
            </a:r>
            <a:endParaRPr lang="fa-IR" sz="2400" dirty="0" smtClean="0"/>
          </a:p>
          <a:p>
            <a:pPr algn="just" rtl="1"/>
            <a:r>
              <a:rPr lang="fa-IR" sz="2400" dirty="0" smtClean="0"/>
              <a:t>اولین </a:t>
            </a:r>
            <a:r>
              <a:rPr lang="fa-IR" sz="2400" dirty="0"/>
              <a:t>موتور خطی در سال </a:t>
            </a:r>
            <a:r>
              <a:rPr lang="en-US" sz="2400" dirty="0"/>
              <a:t>1841 </a:t>
            </a:r>
            <a:r>
              <a:rPr lang="fa-IR" sz="2400" dirty="0"/>
              <a:t>در تاریخ ثبت شده است. </a:t>
            </a:r>
            <a:endParaRPr lang="fa-IR" sz="2400" dirty="0" smtClean="0"/>
          </a:p>
          <a:p>
            <a:pPr algn="just" rtl="1"/>
            <a:r>
              <a:rPr lang="fa-IR" sz="2400" dirty="0" smtClean="0"/>
              <a:t>اولین </a:t>
            </a:r>
            <a:r>
              <a:rPr lang="fa-IR" sz="2400" dirty="0"/>
              <a:t>موتور القایی خطی</a:t>
            </a:r>
            <a:r>
              <a:rPr lang="en-US" sz="2400" dirty="0"/>
              <a:t> (LIM) </a:t>
            </a:r>
            <a:r>
              <a:rPr lang="fa-IR" sz="2400" dirty="0"/>
              <a:t>در سال 1890 </a:t>
            </a:r>
            <a:r>
              <a:rPr lang="fa-IR" sz="2400" dirty="0" smtClean="0"/>
              <a:t>به ثبت رسید </a:t>
            </a:r>
          </a:p>
          <a:p>
            <a:pPr algn="just" rtl="1"/>
            <a:r>
              <a:rPr lang="fa-IR" sz="2400" dirty="0" smtClean="0"/>
              <a:t>اولین قطار مسافری با محرکه </a:t>
            </a:r>
            <a:r>
              <a:rPr lang="en-US" sz="2400" dirty="0" smtClean="0"/>
              <a:t>LIM </a:t>
            </a:r>
            <a:r>
              <a:rPr lang="fa-IR" sz="2400" dirty="0" smtClean="0"/>
              <a:t>در سال 1923 در شهر نیویورک</a:t>
            </a:r>
            <a:r>
              <a:rPr lang="fa-IR" sz="2400" dirty="0"/>
              <a:t> </a:t>
            </a:r>
            <a:r>
              <a:rPr lang="fa-IR" sz="2400" dirty="0" smtClean="0"/>
              <a:t>به </a:t>
            </a:r>
            <a:r>
              <a:rPr lang="fa-IR" sz="2400" dirty="0"/>
              <a:t>کار افتاد</a:t>
            </a:r>
            <a:r>
              <a:rPr lang="fa-IR" sz="2400" dirty="0" smtClean="0"/>
              <a:t>.</a:t>
            </a:r>
          </a:p>
          <a:p>
            <a:pPr algn="just" rtl="1"/>
            <a:r>
              <a:rPr lang="fa-IR" dirty="0" smtClean="0"/>
              <a:t> </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rot="5400000">
            <a:off x="4005263" y="1633537"/>
            <a:ext cx="1895474" cy="5791200"/>
          </a:xfrm>
          <a:prstGeom prst="rect">
            <a:avLst/>
          </a:prstGeom>
          <a:noFill/>
          <a:ln w="9525">
            <a:noFill/>
            <a:miter lim="800000"/>
            <a:headEnd/>
            <a:tailEnd/>
          </a:ln>
          <a:effectLst/>
        </p:spPr>
      </p:pic>
      <p:sp>
        <p:nvSpPr>
          <p:cNvPr id="10" name="Rectangle 9"/>
          <p:cNvSpPr/>
          <p:nvPr/>
        </p:nvSpPr>
        <p:spPr>
          <a:xfrm>
            <a:off x="2057400" y="5867400"/>
            <a:ext cx="4572000" cy="646331"/>
          </a:xfrm>
          <a:prstGeom prst="rect">
            <a:avLst/>
          </a:prstGeom>
        </p:spPr>
        <p:txBody>
          <a:bodyPr>
            <a:spAutoFit/>
          </a:bodyPr>
          <a:lstStyle/>
          <a:p>
            <a:r>
              <a:rPr lang="en-US" b="1" i="1" dirty="0"/>
              <a:t>First picture of a</a:t>
            </a:r>
          </a:p>
          <a:p>
            <a:r>
              <a:rPr lang="en-US" b="1" i="1" dirty="0"/>
              <a:t>linear motor (Mr. Wheatstone 1845)</a:t>
            </a:r>
            <a:endParaRPr lang="en-US" dirty="0"/>
          </a:p>
        </p:txBody>
      </p:sp>
      <p:sp>
        <p:nvSpPr>
          <p:cNvPr id="12" name="Footer Placeholder 11"/>
          <p:cNvSpPr>
            <a:spLocks noGrp="1"/>
          </p:cNvSpPr>
          <p:nvPr>
            <p:ph type="ftr" sz="quarter" idx="11"/>
          </p:nvPr>
        </p:nvSpPr>
        <p:spPr/>
        <p:txBody>
          <a:bodyPr/>
          <a:lstStyle/>
          <a:p>
            <a:r>
              <a:rPr lang="en-US" dirty="0" smtClean="0"/>
              <a:t>3</a:t>
            </a:r>
            <a:endParaRPr lang="en-US" dirty="0"/>
          </a:p>
        </p:txBody>
      </p:sp>
      <p:sp>
        <p:nvSpPr>
          <p:cNvPr id="3" name="TextBox 2"/>
          <p:cNvSpPr txBox="1"/>
          <p:nvPr/>
        </p:nvSpPr>
        <p:spPr>
          <a:xfrm>
            <a:off x="7822096" y="6488668"/>
            <a:ext cx="1203022" cy="369332"/>
          </a:xfrm>
          <a:prstGeom prst="rect">
            <a:avLst/>
          </a:prstGeom>
          <a:noFill/>
        </p:spPr>
        <p:txBody>
          <a:bodyPr wrap="none" rtlCol="0">
            <a:spAutoFit/>
          </a:bodyPr>
          <a:lstStyle/>
          <a:p>
            <a:r>
              <a:rPr lang="en-US" dirty="0" smtClean="0"/>
              <a:t>PowerEn.ir</a:t>
            </a:r>
            <a:endParaRPr lang="en-US"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20121" y="533400"/>
            <a:ext cx="9066495" cy="5867400"/>
          </a:xfrm>
          <a:prstGeom prst="rect">
            <a:avLst/>
          </a:prstGeom>
          <a:noFill/>
          <a:ln w="9525">
            <a:noFill/>
            <a:miter lim="800000"/>
            <a:headEnd/>
            <a:tailEnd/>
          </a:ln>
          <a:effectLst/>
        </p:spPr>
      </p:pic>
      <p:sp>
        <p:nvSpPr>
          <p:cNvPr id="7" name="Footer Placeholder 6"/>
          <p:cNvSpPr>
            <a:spLocks noGrp="1"/>
          </p:cNvSpPr>
          <p:nvPr>
            <p:ph type="ftr" sz="quarter" idx="11"/>
          </p:nvPr>
        </p:nvSpPr>
        <p:spPr/>
        <p:txBody>
          <a:bodyPr/>
          <a:lstStyle/>
          <a:p>
            <a:r>
              <a:rPr lang="en-US" dirty="0" smtClean="0"/>
              <a:t>30</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81722" y="538162"/>
            <a:ext cx="8833678" cy="6015038"/>
          </a:xfrm>
          <a:prstGeom prst="rect">
            <a:avLst/>
          </a:prstGeom>
          <a:noFill/>
          <a:ln w="9525">
            <a:noFill/>
            <a:miter lim="800000"/>
            <a:headEnd/>
            <a:tailEnd/>
          </a:ln>
          <a:effectLst/>
        </p:spPr>
      </p:pic>
      <p:sp>
        <p:nvSpPr>
          <p:cNvPr id="7" name="Footer Placeholder 6"/>
          <p:cNvSpPr>
            <a:spLocks noGrp="1"/>
          </p:cNvSpPr>
          <p:nvPr>
            <p:ph type="ftr" sz="quarter" idx="11"/>
          </p:nvPr>
        </p:nvSpPr>
        <p:spPr/>
        <p:txBody>
          <a:bodyPr/>
          <a:lstStyle/>
          <a:p>
            <a:r>
              <a:rPr lang="en-US" dirty="0" smtClean="0"/>
              <a:t>31</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228600" y="228600"/>
            <a:ext cx="8825144" cy="6019800"/>
          </a:xfrm>
          <a:prstGeom prst="rect">
            <a:avLst/>
          </a:prstGeom>
          <a:noFill/>
          <a:ln w="9525">
            <a:noFill/>
            <a:miter lim="800000"/>
            <a:headEnd/>
            <a:tailEnd/>
          </a:ln>
          <a:effectLst/>
        </p:spPr>
      </p:pic>
      <p:sp>
        <p:nvSpPr>
          <p:cNvPr id="7" name="Footer Placeholder 6"/>
          <p:cNvSpPr>
            <a:spLocks noGrp="1"/>
          </p:cNvSpPr>
          <p:nvPr>
            <p:ph type="ftr" sz="quarter" idx="11"/>
          </p:nvPr>
        </p:nvSpPr>
        <p:spPr/>
        <p:txBody>
          <a:bodyPr/>
          <a:lstStyle/>
          <a:p>
            <a:r>
              <a:rPr lang="en-US" dirty="0" smtClean="0"/>
              <a:t>32</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r" rtl="1">
              <a:buNone/>
            </a:pPr>
            <a:r>
              <a:rPr lang="fa-IR" sz="4000" dirty="0" smtClean="0"/>
              <a:t>   پمپ:</a:t>
            </a:r>
            <a:endParaRPr lang="en-US" sz="4000" dirty="0" smtClean="0"/>
          </a:p>
          <a:p>
            <a:pPr algn="r" rtl="1">
              <a:buNone/>
            </a:pPr>
            <a:r>
              <a:rPr lang="fa-IR" sz="2400" dirty="0" smtClean="0"/>
              <a:t>    این پمپها اساسا برای جابجا کردن فلزات مذاب با دمای زیاد مانند سدیم آلیاژسدیم پتاسیم که در تاسیسات ر اکتورهای هسته ای به عنوان ماده انتقال حرارت به کار میروند،ساخته می شوند.بازده این نوع موتور بسبتا کم میباشد .قدرت مکانیکی این ماشینها برابر است با حاصلضرب نیرو و سرعت معادل آن.چون شرایط کاری این موتور در دمای بالاست در نتیجه مشکلی عایقی دارد</a:t>
            </a:r>
          </a:p>
          <a:p>
            <a:pPr algn="r" rtl="1">
              <a:buNone/>
            </a:pPr>
            <a:r>
              <a:rPr lang="fa-IR" sz="2400" dirty="0" smtClean="0"/>
              <a:t>  </a:t>
            </a:r>
          </a:p>
        </p:txBody>
      </p:sp>
      <p:pic>
        <p:nvPicPr>
          <p:cNvPr id="1026" name="Picture 2"/>
          <p:cNvPicPr>
            <a:picLocks noChangeAspect="1" noChangeArrowheads="1"/>
          </p:cNvPicPr>
          <p:nvPr/>
        </p:nvPicPr>
        <p:blipFill>
          <a:blip r:embed="rId2" cstate="print"/>
          <a:stretch>
            <a:fillRect/>
          </a:stretch>
        </p:blipFill>
        <p:spPr bwMode="auto">
          <a:xfrm>
            <a:off x="990600" y="2590800"/>
            <a:ext cx="7239000" cy="3886200"/>
          </a:xfrm>
          <a:prstGeom prst="rect">
            <a:avLst/>
          </a:prstGeom>
          <a:noFill/>
          <a:ln w="9525">
            <a:noFill/>
            <a:miter lim="800000"/>
            <a:headEnd/>
            <a:tailEnd/>
          </a:ln>
          <a:effectLst/>
        </p:spPr>
      </p:pic>
      <p:sp>
        <p:nvSpPr>
          <p:cNvPr id="8" name="Footer Placeholder 7"/>
          <p:cNvSpPr>
            <a:spLocks noGrp="1"/>
          </p:cNvSpPr>
          <p:nvPr>
            <p:ph type="ftr" sz="quarter" idx="11"/>
          </p:nvPr>
        </p:nvSpPr>
        <p:spPr/>
        <p:txBody>
          <a:bodyPr/>
          <a:lstStyle/>
          <a:p>
            <a:r>
              <a:rPr lang="en-US" dirty="0" smtClean="0"/>
              <a:t>33</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2438400"/>
            <a:ext cx="4381500" cy="3752850"/>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r>
              <a:rPr lang="fa-IR" dirty="0" smtClean="0"/>
              <a:t>جرثقیل های هوایی یا آسانسورها(ریل دار):</a:t>
            </a:r>
            <a:br>
              <a:rPr lang="fa-IR" dirty="0" smtClean="0"/>
            </a:br>
            <a:endParaRPr lang="en-US" dirty="0"/>
          </a:p>
        </p:txBody>
      </p:sp>
      <p:sp>
        <p:nvSpPr>
          <p:cNvPr id="3" name="Content Placeholder 2"/>
          <p:cNvSpPr>
            <a:spLocks noGrp="1"/>
          </p:cNvSpPr>
          <p:nvPr>
            <p:ph idx="1"/>
          </p:nvPr>
        </p:nvSpPr>
        <p:spPr/>
        <p:txBody>
          <a:bodyPr>
            <a:normAutofit/>
          </a:bodyPr>
          <a:lstStyle/>
          <a:p>
            <a:pPr algn="r" rtl="1">
              <a:buNone/>
            </a:pPr>
            <a:r>
              <a:rPr lang="fa-IR" sz="2400" dirty="0" smtClean="0"/>
              <a:t>در این نوع جرثقیل ها یک اولیه یک طرفه </a:t>
            </a:r>
          </a:p>
          <a:p>
            <a:pPr algn="r" rtl="1">
              <a:buNone/>
            </a:pPr>
            <a:r>
              <a:rPr lang="fa-IR" sz="2400" dirty="0" smtClean="0"/>
              <a:t>یا دوطرفه در هر یک دو انهای عرضی قسمت </a:t>
            </a:r>
          </a:p>
          <a:p>
            <a:pPr algn="r" rtl="1">
              <a:buNone/>
            </a:pPr>
            <a:r>
              <a:rPr lang="fa-IR" sz="2400" dirty="0" smtClean="0"/>
              <a:t>متحرک که روی ریل حرکت میکند قرار </a:t>
            </a:r>
          </a:p>
          <a:p>
            <a:pPr algn="r" rtl="1">
              <a:buNone/>
            </a:pPr>
            <a:r>
              <a:rPr lang="fa-IR" sz="2400" dirty="0" smtClean="0"/>
              <a:t>می گیرد،و خود ریل نقش ثانو یه را بازی میکند </a:t>
            </a:r>
          </a:p>
          <a:p>
            <a:pPr algn="r" rtl="1">
              <a:buNone/>
            </a:pPr>
            <a:r>
              <a:rPr lang="fa-IR" sz="2400" dirty="0" smtClean="0"/>
              <a:t>میزان کشش افقی توسط ولتاژکنترل میشود.</a:t>
            </a:r>
          </a:p>
          <a:p>
            <a:pPr algn="r" rtl="1">
              <a:buNone/>
            </a:pPr>
            <a:r>
              <a:rPr lang="fa-IR" sz="2400" dirty="0" smtClean="0"/>
              <a:t>این موتورها تا سرعت 2 متر در ثانیه حرکت </a:t>
            </a:r>
          </a:p>
          <a:p>
            <a:pPr algn="r" rtl="1">
              <a:buNone/>
            </a:pPr>
            <a:r>
              <a:rPr lang="fa-IR" sz="2400" dirty="0" smtClean="0"/>
              <a:t>میکنند.توان ظاهری معادل 5 تا 10 ولت آمپر</a:t>
            </a:r>
          </a:p>
          <a:p>
            <a:pPr algn="r" rtl="1">
              <a:buNone/>
            </a:pPr>
            <a:r>
              <a:rPr lang="fa-IR" sz="2400" dirty="0" smtClean="0"/>
              <a:t>برای تولید یک تیوتن نیروی کشش لازم است</a:t>
            </a:r>
            <a:endParaRPr lang="en-US" sz="2400" dirty="0" smtClean="0"/>
          </a:p>
          <a:p>
            <a:endParaRPr lang="en-US" dirty="0"/>
          </a:p>
        </p:txBody>
      </p:sp>
      <p:sp>
        <p:nvSpPr>
          <p:cNvPr id="9" name="Footer Placeholder 8"/>
          <p:cNvSpPr>
            <a:spLocks noGrp="1"/>
          </p:cNvSpPr>
          <p:nvPr>
            <p:ph type="ftr" sz="quarter" idx="11"/>
          </p:nvPr>
        </p:nvSpPr>
        <p:spPr/>
        <p:txBody>
          <a:bodyPr/>
          <a:lstStyle/>
          <a:p>
            <a:r>
              <a:rPr lang="en-US" dirty="0" smtClean="0"/>
              <a:t>34</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3886200"/>
          </a:xfrm>
        </p:spPr>
        <p:txBody>
          <a:bodyPr>
            <a:normAutofit/>
          </a:bodyPr>
          <a:lstStyle/>
          <a:p>
            <a:pPr algn="r" rtl="1"/>
            <a:r>
              <a:rPr lang="fa-IR" sz="2800" dirty="0" smtClean="0"/>
              <a:t>                                          </a:t>
            </a:r>
            <a:r>
              <a:rPr lang="fa-IR" sz="4000" b="1" dirty="0" smtClean="0">
                <a:effectLst>
                  <a:outerShdw blurRad="38100" dist="38100" dir="2700000" algn="tl">
                    <a:srgbClr val="000000">
                      <a:alpha val="43137"/>
                    </a:srgbClr>
                  </a:outerShdw>
                </a:effectLst>
              </a:rPr>
              <a:t>منابع:</a:t>
            </a:r>
            <a:r>
              <a:rPr lang="fa-IR" sz="2800" dirty="0" smtClean="0"/>
              <a:t/>
            </a:r>
            <a:br>
              <a:rPr lang="fa-IR" sz="2800" dirty="0" smtClean="0"/>
            </a:br>
            <a:r>
              <a:rPr lang="fa-IR" sz="2800" dirty="0" smtClean="0"/>
              <a:t/>
            </a:r>
            <a:br>
              <a:rPr lang="fa-IR" sz="2800" dirty="0" smtClean="0"/>
            </a:br>
            <a:r>
              <a:rPr lang="fa-IR" sz="2800" dirty="0" smtClean="0"/>
              <a:t>1. کتاب ماشینهای الکترکی مخصوص       تالیف دکتر فیضی</a:t>
            </a:r>
            <a:br>
              <a:rPr lang="fa-IR" sz="2800" dirty="0" smtClean="0"/>
            </a:br>
            <a:r>
              <a:rPr lang="fa-IR" sz="2800" dirty="0" smtClean="0"/>
              <a:t>2. مقالات مرتبط با ماشینهای خطی</a:t>
            </a:r>
            <a:br>
              <a:rPr lang="fa-IR" sz="2800" dirty="0" smtClean="0"/>
            </a:br>
            <a:r>
              <a:rPr lang="fa-IR" sz="2800" dirty="0" smtClean="0"/>
              <a:t>3. مقالات و جزوات اینترنتی</a:t>
            </a:r>
            <a:endParaRPr lang="en-US" sz="2800" dirty="0"/>
          </a:p>
        </p:txBody>
      </p:sp>
      <p:sp>
        <p:nvSpPr>
          <p:cNvPr id="7" name="Footer Placeholder 6"/>
          <p:cNvSpPr>
            <a:spLocks noGrp="1"/>
          </p:cNvSpPr>
          <p:nvPr>
            <p:ph type="ftr" sz="quarter" idx="11"/>
          </p:nvPr>
        </p:nvSpPr>
        <p:spPr/>
        <p:txBody>
          <a:bodyPr/>
          <a:lstStyle/>
          <a:p>
            <a:r>
              <a:rPr lang="en-US" dirty="0" smtClean="0"/>
              <a:t>35</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4214812"/>
            <a:ext cx="3448050" cy="147637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800" dirty="0" smtClean="0"/>
              <a:t>مقدمه</a:t>
            </a:r>
            <a:endParaRPr lang="en-US" sz="4800" dirty="0"/>
          </a:p>
        </p:txBody>
      </p:sp>
      <p:sp>
        <p:nvSpPr>
          <p:cNvPr id="3" name="Content Placeholder 2"/>
          <p:cNvSpPr>
            <a:spLocks noGrp="1"/>
          </p:cNvSpPr>
          <p:nvPr>
            <p:ph idx="1"/>
          </p:nvPr>
        </p:nvSpPr>
        <p:spPr/>
        <p:txBody>
          <a:bodyPr>
            <a:noAutofit/>
          </a:bodyPr>
          <a:lstStyle/>
          <a:p>
            <a:pPr algn="just" rtl="1">
              <a:buFont typeface="Wingdings" pitchFamily="2" charset="2"/>
              <a:buNone/>
            </a:pPr>
            <a:r>
              <a:rPr lang="fa-IR" sz="2400" dirty="0" smtClean="0">
                <a:latin typeface="Algerian" pitchFamily="82" charset="0"/>
              </a:rPr>
              <a:t>    درسیستم ها و ماشین آلات صنعتی روش های متعددی برای ایجاد حرکت خطی وجود دارد که مهمترین آنها عبارتند از :</a:t>
            </a:r>
          </a:p>
          <a:p>
            <a:pPr algn="just" rtl="1">
              <a:buFont typeface="Wingdings" pitchFamily="2" charset="2"/>
              <a:buChar char="v"/>
            </a:pPr>
            <a:r>
              <a:rPr lang="fa-IR" sz="2400" dirty="0" smtClean="0">
                <a:latin typeface="Algerian" pitchFamily="82" charset="0"/>
              </a:rPr>
              <a:t> تبدیل حرکت دورانی موتورهای دوار به حرکت خطی با استفاده از مبدل های مکانیکی</a:t>
            </a:r>
          </a:p>
          <a:p>
            <a:pPr algn="just" rtl="1">
              <a:buFont typeface="Wingdings" pitchFamily="2" charset="2"/>
              <a:buChar char="v"/>
            </a:pPr>
            <a:r>
              <a:rPr lang="fa-IR" sz="2400" dirty="0" smtClean="0">
                <a:latin typeface="Algerian" pitchFamily="82" charset="0"/>
              </a:rPr>
              <a:t> استفاده از سیستم های هیدرولیکی</a:t>
            </a:r>
          </a:p>
          <a:p>
            <a:pPr algn="just" rtl="1">
              <a:buFont typeface="Wingdings" pitchFamily="2" charset="2"/>
              <a:buChar char="v"/>
            </a:pPr>
            <a:r>
              <a:rPr lang="fa-IR" sz="2400" dirty="0" smtClean="0">
                <a:latin typeface="Algerian" pitchFamily="82" charset="0"/>
              </a:rPr>
              <a:t> استفاده از</a:t>
            </a:r>
            <a:r>
              <a:rPr lang="en-US" sz="2400" dirty="0" smtClean="0">
                <a:latin typeface="Algerian" pitchFamily="82" charset="0"/>
              </a:rPr>
              <a:t> </a:t>
            </a:r>
            <a:r>
              <a:rPr lang="fa-IR" sz="2400" dirty="0" smtClean="0">
                <a:latin typeface="Algerian" pitchFamily="82" charset="0"/>
              </a:rPr>
              <a:t>سیستم های پنومـاتیکی</a:t>
            </a:r>
            <a:r>
              <a:rPr lang="en-US" sz="2400" dirty="0" smtClean="0">
                <a:latin typeface="Algerian" pitchFamily="82" charset="0"/>
              </a:rPr>
              <a:t> </a:t>
            </a:r>
            <a:endParaRPr lang="fa-IR" sz="2400" dirty="0" smtClean="0">
              <a:latin typeface="Algerian" pitchFamily="82" charset="0"/>
            </a:endParaRPr>
          </a:p>
          <a:p>
            <a:pPr algn="just" rtl="1">
              <a:buFont typeface="Wingdings" pitchFamily="2" charset="2"/>
              <a:buChar char="v"/>
            </a:pPr>
            <a:r>
              <a:rPr lang="fa-IR" sz="2400" dirty="0">
                <a:latin typeface="Algerian" pitchFamily="82" charset="0"/>
              </a:rPr>
              <a:t> </a:t>
            </a:r>
            <a:r>
              <a:rPr lang="fa-IR" sz="2400" dirty="0" smtClean="0">
                <a:latin typeface="Algerian" pitchFamily="82" charset="0"/>
              </a:rPr>
              <a:t>موتور های خطی</a:t>
            </a:r>
          </a:p>
          <a:p>
            <a:pPr algn="just" rtl="1"/>
            <a:r>
              <a:rPr lang="fa-IR" sz="2400" dirty="0" smtClean="0">
                <a:latin typeface="Algerian" pitchFamily="82" charset="0"/>
              </a:rPr>
              <a:t>یك موتور خطي در واقع يك موتور الكتريكی است كه استاتورش غير استوانه شده است تا به جای اينكه يك گشتاور چرخشی توليد كند، يك نيروی خطی در راستای طول استاتور ايجاد كند. </a:t>
            </a:r>
            <a:endParaRPr lang="en-US" sz="2400" dirty="0">
              <a:latin typeface="Algerian" pitchFamily="82" charset="0"/>
            </a:endParaRPr>
          </a:p>
        </p:txBody>
      </p:sp>
      <p:sp>
        <p:nvSpPr>
          <p:cNvPr id="8" name="Footer Placeholder 7"/>
          <p:cNvSpPr>
            <a:spLocks noGrp="1"/>
          </p:cNvSpPr>
          <p:nvPr>
            <p:ph type="ftr" sz="quarter" idx="11"/>
          </p:nvPr>
        </p:nvSpPr>
        <p:spPr/>
        <p:txBody>
          <a:bodyPr/>
          <a:lstStyle/>
          <a:p>
            <a:r>
              <a:rPr lang="en-US" dirty="0" smtClean="0"/>
              <a:t>4</a:t>
            </a:r>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152400" y="1219200"/>
            <a:ext cx="2590800" cy="2054134"/>
          </a:xfrm>
          <a:prstGeom prst="rect">
            <a:avLst/>
          </a:prstGeom>
          <a:noFill/>
          <a:ln w="9525">
            <a:noFill/>
            <a:miter lim="800000"/>
            <a:headEnd/>
            <a:tailEnd/>
          </a:ln>
          <a:effectLst/>
        </p:spPr>
      </p:pic>
      <p:sp>
        <p:nvSpPr>
          <p:cNvPr id="2" name="Title 1"/>
          <p:cNvSpPr>
            <a:spLocks noGrp="1"/>
          </p:cNvSpPr>
          <p:nvPr>
            <p:ph type="title"/>
          </p:nvPr>
        </p:nvSpPr>
        <p:spPr>
          <a:xfrm>
            <a:off x="533400" y="76200"/>
            <a:ext cx="8229600" cy="1143000"/>
          </a:xfrm>
        </p:spPr>
        <p:txBody>
          <a:bodyPr>
            <a:normAutofit/>
          </a:bodyPr>
          <a:lstStyle/>
          <a:p>
            <a:r>
              <a:rPr lang="fa-IR" sz="2800" dirty="0" smtClean="0"/>
              <a:t>ساختمان اساسی موتورهای خطی</a:t>
            </a:r>
            <a:endParaRPr lang="en-US" sz="2800" dirty="0"/>
          </a:p>
        </p:txBody>
      </p:sp>
      <p:sp>
        <p:nvSpPr>
          <p:cNvPr id="3" name="Content Placeholder 2"/>
          <p:cNvSpPr>
            <a:spLocks noGrp="1"/>
          </p:cNvSpPr>
          <p:nvPr>
            <p:ph idx="1"/>
          </p:nvPr>
        </p:nvSpPr>
        <p:spPr>
          <a:xfrm>
            <a:off x="685800" y="1066800"/>
            <a:ext cx="8229600" cy="1066799"/>
          </a:xfrm>
        </p:spPr>
        <p:txBody>
          <a:bodyPr>
            <a:noAutofit/>
          </a:bodyPr>
          <a:lstStyle/>
          <a:p>
            <a:pPr algn="r" rtl="1">
              <a:buFont typeface="Wingdings" pitchFamily="2" charset="2"/>
              <a:buChar char="v"/>
            </a:pPr>
            <a:r>
              <a:rPr lang="fa-IR" sz="2200" dirty="0" smtClean="0"/>
              <a:t>یک موتور خطی می تواند ار ایده تغییر شکل خاص در یک موتور گردان معمولی حاصل شود</a:t>
            </a:r>
          </a:p>
          <a:p>
            <a:pPr algn="r" rtl="1">
              <a:buNone/>
            </a:pPr>
            <a:r>
              <a:rPr lang="fa-IR" sz="2200" dirty="0" smtClean="0"/>
              <a:t/>
            </a:r>
            <a:br>
              <a:rPr lang="fa-IR" sz="2200" dirty="0" smtClean="0"/>
            </a:br>
            <a:endParaRPr lang="en-US" sz="2200" dirty="0"/>
          </a:p>
        </p:txBody>
      </p:sp>
      <p:sp>
        <p:nvSpPr>
          <p:cNvPr id="6" name="Rectangle 5"/>
          <p:cNvSpPr/>
          <p:nvPr/>
        </p:nvSpPr>
        <p:spPr>
          <a:xfrm>
            <a:off x="1981200" y="3200400"/>
            <a:ext cx="6934200" cy="769441"/>
          </a:xfrm>
          <a:prstGeom prst="rect">
            <a:avLst/>
          </a:prstGeom>
        </p:spPr>
        <p:txBody>
          <a:bodyPr wrap="square">
            <a:spAutoFit/>
          </a:bodyPr>
          <a:lstStyle/>
          <a:p>
            <a:pPr algn="r" rtl="1">
              <a:buFont typeface="Wingdings" pitchFamily="2" charset="2"/>
              <a:buChar char="v"/>
            </a:pPr>
            <a:r>
              <a:rPr lang="fa-IR" sz="2200" dirty="0" smtClean="0"/>
              <a:t>برش یک موتور دوار در امتداد محور چرخش خودش</a:t>
            </a:r>
          </a:p>
          <a:p>
            <a:pPr algn="r" rtl="1"/>
            <a:endParaRPr lang="fa-IR" sz="2200" dirty="0" smtClean="0"/>
          </a:p>
        </p:txBody>
      </p:sp>
      <p:pic>
        <p:nvPicPr>
          <p:cNvPr id="2052" name="Picture 4"/>
          <p:cNvPicPr>
            <a:picLocks noChangeAspect="1" noChangeArrowheads="1"/>
          </p:cNvPicPr>
          <p:nvPr/>
        </p:nvPicPr>
        <p:blipFill>
          <a:blip r:embed="rId3" cstate="print"/>
          <a:srcRect/>
          <a:stretch>
            <a:fillRect/>
          </a:stretch>
        </p:blipFill>
        <p:spPr bwMode="auto">
          <a:xfrm>
            <a:off x="381000" y="3200400"/>
            <a:ext cx="2133600" cy="1600200"/>
          </a:xfrm>
          <a:prstGeom prst="rect">
            <a:avLst/>
          </a:prstGeom>
          <a:noFill/>
          <a:ln w="9525">
            <a:noFill/>
            <a:miter lim="800000"/>
            <a:headEnd/>
            <a:tailEnd/>
          </a:ln>
          <a:effectLst/>
        </p:spPr>
      </p:pic>
      <p:sp>
        <p:nvSpPr>
          <p:cNvPr id="8" name="Striped Right Arrow 7"/>
          <p:cNvSpPr/>
          <p:nvPr/>
        </p:nvSpPr>
        <p:spPr bwMode="auto">
          <a:xfrm rot="5400000">
            <a:off x="1725214" y="2618186"/>
            <a:ext cx="672307" cy="769937"/>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1828800" y="4876800"/>
            <a:ext cx="6934200" cy="769441"/>
          </a:xfrm>
          <a:prstGeom prst="rect">
            <a:avLst/>
          </a:prstGeom>
        </p:spPr>
        <p:txBody>
          <a:bodyPr wrap="square">
            <a:spAutoFit/>
          </a:bodyPr>
          <a:lstStyle/>
          <a:p>
            <a:pPr algn="r" rtl="1">
              <a:buFont typeface="Wingdings" pitchFamily="2" charset="2"/>
              <a:buChar char="v"/>
            </a:pPr>
            <a:r>
              <a:rPr lang="fa-IR" sz="2200" dirty="0" smtClean="0"/>
              <a:t>نمای مسطح</a:t>
            </a:r>
          </a:p>
          <a:p>
            <a:pPr algn="r" rtl="1"/>
            <a:endParaRPr lang="fa-IR" sz="2200" dirty="0" smtClean="0"/>
          </a:p>
        </p:txBody>
      </p:sp>
      <p:pic>
        <p:nvPicPr>
          <p:cNvPr id="2053" name="Picture 5"/>
          <p:cNvPicPr>
            <a:picLocks noChangeAspect="1" noChangeArrowheads="1"/>
          </p:cNvPicPr>
          <p:nvPr/>
        </p:nvPicPr>
        <p:blipFill>
          <a:blip r:embed="rId4" cstate="print"/>
          <a:srcRect/>
          <a:stretch>
            <a:fillRect/>
          </a:stretch>
        </p:blipFill>
        <p:spPr bwMode="auto">
          <a:xfrm>
            <a:off x="0" y="4724400"/>
            <a:ext cx="3048000" cy="1676400"/>
          </a:xfrm>
          <a:prstGeom prst="rect">
            <a:avLst/>
          </a:prstGeom>
          <a:noFill/>
          <a:ln w="9525">
            <a:noFill/>
            <a:miter lim="800000"/>
            <a:headEnd/>
            <a:tailEnd/>
          </a:ln>
          <a:effectLst/>
        </p:spPr>
      </p:pic>
      <p:sp>
        <p:nvSpPr>
          <p:cNvPr id="11" name="Striped Right Arrow 10"/>
          <p:cNvSpPr/>
          <p:nvPr/>
        </p:nvSpPr>
        <p:spPr bwMode="auto">
          <a:xfrm rot="5400000">
            <a:off x="1649015" y="4294585"/>
            <a:ext cx="672307" cy="769937"/>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p:cNvSpPr/>
          <p:nvPr/>
        </p:nvSpPr>
        <p:spPr>
          <a:xfrm>
            <a:off x="1828800" y="5943600"/>
            <a:ext cx="6934200" cy="1138773"/>
          </a:xfrm>
          <a:prstGeom prst="rect">
            <a:avLst/>
          </a:prstGeom>
        </p:spPr>
        <p:txBody>
          <a:bodyPr wrap="square">
            <a:spAutoFit/>
          </a:bodyPr>
          <a:lstStyle/>
          <a:p>
            <a:pPr algn="r" rtl="1">
              <a:buFont typeface="Wingdings" pitchFamily="2" charset="2"/>
              <a:buChar char="v"/>
            </a:pPr>
            <a:r>
              <a:rPr lang="fa-IR" sz="2200" dirty="0" smtClean="0"/>
              <a:t>نتیجه</a:t>
            </a:r>
            <a:r>
              <a:rPr lang="fa-IR" sz="2400" dirty="0" smtClean="0"/>
              <a:t>: موتور خطی که به جای گشتاور تولید نیروی خطی میکند</a:t>
            </a:r>
          </a:p>
          <a:p>
            <a:pPr algn="r" rtl="1">
              <a:buFont typeface="Wingdings" pitchFamily="2" charset="2"/>
              <a:buChar char="v"/>
            </a:pPr>
            <a:endParaRPr lang="fa-IR" sz="2200" dirty="0" smtClean="0"/>
          </a:p>
          <a:p>
            <a:pPr algn="r" rtl="1"/>
            <a:endParaRPr lang="fa-IR" sz="2200" dirty="0" smtClean="0"/>
          </a:p>
        </p:txBody>
      </p:sp>
      <p:sp>
        <p:nvSpPr>
          <p:cNvPr id="17" name="Footer Placeholder 16"/>
          <p:cNvSpPr>
            <a:spLocks noGrp="1"/>
          </p:cNvSpPr>
          <p:nvPr>
            <p:ph type="ftr" sz="quarter" idx="11"/>
          </p:nvPr>
        </p:nvSpPr>
        <p:spPr/>
        <p:txBody>
          <a:bodyPr/>
          <a:lstStyle/>
          <a:p>
            <a:r>
              <a:rPr lang="en-US" dirty="0" smtClean="0"/>
              <a:t>5</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5-1-2012 11-51-06 AM.png"/>
          <p:cNvPicPr>
            <a:picLocks noChangeAspect="1"/>
          </p:cNvPicPr>
          <p:nvPr/>
        </p:nvPicPr>
        <p:blipFill>
          <a:blip r:embed="rId3" cstate="print"/>
          <a:stretch>
            <a:fillRect/>
          </a:stretch>
        </p:blipFill>
        <p:spPr>
          <a:xfrm>
            <a:off x="609600" y="3124200"/>
            <a:ext cx="7879295" cy="3114124"/>
          </a:xfrm>
          <a:prstGeom prst="rect">
            <a:avLst/>
          </a:prstGeom>
        </p:spPr>
      </p:pic>
      <p:pic>
        <p:nvPicPr>
          <p:cNvPr id="6" name="Picture 5" descr="5-1-2012 11-50-41 AM.png"/>
          <p:cNvPicPr>
            <a:picLocks noChangeAspect="1"/>
          </p:cNvPicPr>
          <p:nvPr/>
        </p:nvPicPr>
        <p:blipFill>
          <a:blip r:embed="rId4" cstate="print"/>
          <a:stretch>
            <a:fillRect/>
          </a:stretch>
        </p:blipFill>
        <p:spPr>
          <a:xfrm>
            <a:off x="2133600" y="152400"/>
            <a:ext cx="5447619" cy="2961905"/>
          </a:xfrm>
          <a:prstGeom prst="rect">
            <a:avLst/>
          </a:prstGeom>
        </p:spPr>
      </p:pic>
      <p:sp>
        <p:nvSpPr>
          <p:cNvPr id="10" name="Footer Placeholder 9"/>
          <p:cNvSpPr>
            <a:spLocks noGrp="1"/>
          </p:cNvSpPr>
          <p:nvPr>
            <p:ph type="ftr" sz="quarter" idx="11"/>
          </p:nvPr>
        </p:nvSpPr>
        <p:spPr/>
        <p:txBody>
          <a:bodyPr/>
          <a:lstStyle/>
          <a:p>
            <a:r>
              <a:rPr lang="en-US" dirty="0" smtClean="0"/>
              <a:t>6</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مقایسه موتورهای خطی و دوار</a:t>
            </a:r>
            <a:endParaRPr 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914400" y="1981200"/>
            <a:ext cx="6858000" cy="3429000"/>
          </a:xfrm>
          <a:prstGeom prst="rect">
            <a:avLst/>
          </a:prstGeom>
          <a:noFill/>
          <a:ln w="9525">
            <a:noFill/>
            <a:miter lim="800000"/>
            <a:headEnd/>
            <a:tailEnd/>
          </a:ln>
          <a:effectLst/>
        </p:spPr>
      </p:pic>
      <p:sp>
        <p:nvSpPr>
          <p:cNvPr id="8" name="Footer Placeholder 7"/>
          <p:cNvSpPr>
            <a:spLocks noGrp="1"/>
          </p:cNvSpPr>
          <p:nvPr>
            <p:ph type="ftr" sz="quarter" idx="11"/>
          </p:nvPr>
        </p:nvSpPr>
        <p:spPr/>
        <p:txBody>
          <a:bodyPr/>
          <a:lstStyle/>
          <a:p>
            <a:r>
              <a:rPr lang="en-US" dirty="0" smtClean="0"/>
              <a:t>7</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5-1-2012 12-07-54 PM.png"/>
          <p:cNvPicPr>
            <a:picLocks noChangeAspect="1"/>
          </p:cNvPicPr>
          <p:nvPr/>
        </p:nvPicPr>
        <p:blipFill>
          <a:blip r:embed="rId2" cstate="print"/>
          <a:stretch>
            <a:fillRect/>
          </a:stretch>
        </p:blipFill>
        <p:spPr>
          <a:xfrm>
            <a:off x="1219200" y="3429000"/>
            <a:ext cx="6133334" cy="3171429"/>
          </a:xfrm>
          <a:prstGeom prst="rect">
            <a:avLst/>
          </a:prstGeom>
        </p:spPr>
      </p:pic>
      <p:sp>
        <p:nvSpPr>
          <p:cNvPr id="2" name="Title 1"/>
          <p:cNvSpPr>
            <a:spLocks noGrp="1"/>
          </p:cNvSpPr>
          <p:nvPr>
            <p:ph type="title"/>
          </p:nvPr>
        </p:nvSpPr>
        <p:spPr>
          <a:xfrm>
            <a:off x="533400" y="0"/>
            <a:ext cx="8229600" cy="639762"/>
          </a:xfrm>
        </p:spPr>
        <p:txBody>
          <a:bodyPr>
            <a:normAutofit fontScale="90000"/>
          </a:bodyPr>
          <a:lstStyle/>
          <a:p>
            <a:r>
              <a:rPr lang="fa-IR" dirty="0" smtClean="0"/>
              <a:t>اجزاء موتور خطی</a:t>
            </a:r>
            <a:endParaRPr lang="en-US" dirty="0"/>
          </a:p>
        </p:txBody>
      </p:sp>
      <p:grpSp>
        <p:nvGrpSpPr>
          <p:cNvPr id="9" name="Group 13"/>
          <p:cNvGrpSpPr>
            <a:grpSpLocks/>
          </p:cNvGrpSpPr>
          <p:nvPr/>
        </p:nvGrpSpPr>
        <p:grpSpPr bwMode="auto">
          <a:xfrm>
            <a:off x="1888815" y="-694"/>
            <a:ext cx="6112185" cy="2867720"/>
            <a:chOff x="927" y="605"/>
            <a:chExt cx="3194" cy="1890"/>
          </a:xfrm>
        </p:grpSpPr>
        <p:sp>
          <p:nvSpPr>
            <p:cNvPr id="10" name="AutoShape 14"/>
            <p:cNvSpPr>
              <a:spLocks noChangeArrowheads="1"/>
            </p:cNvSpPr>
            <p:nvPr/>
          </p:nvSpPr>
          <p:spPr bwMode="auto">
            <a:xfrm flipH="1">
              <a:off x="2931" y="1405"/>
              <a:ext cx="435" cy="529"/>
            </a:xfrm>
            <a:prstGeom prst="cube">
              <a:avLst>
                <a:gd name="adj" fmla="val 71667"/>
              </a:avLst>
            </a:prstGeom>
            <a:solidFill>
              <a:srgbClr val="FFFFFF"/>
            </a:solidFill>
            <a:ln w="9525">
              <a:solidFill>
                <a:srgbClr val="000000"/>
              </a:solidFill>
              <a:miter lim="800000"/>
              <a:headEnd/>
              <a:tailEnd/>
            </a:ln>
          </p:spPr>
          <p:txBody>
            <a:bodyPr/>
            <a:lstStyle/>
            <a:p>
              <a:endParaRPr lang="en-US"/>
            </a:p>
          </p:txBody>
        </p:sp>
        <p:sp>
          <p:nvSpPr>
            <p:cNvPr id="11" name="AutoShape 15"/>
            <p:cNvSpPr>
              <a:spLocks noChangeArrowheads="1"/>
            </p:cNvSpPr>
            <p:nvPr/>
          </p:nvSpPr>
          <p:spPr bwMode="auto">
            <a:xfrm flipH="1">
              <a:off x="1027" y="1410"/>
              <a:ext cx="2113" cy="337"/>
            </a:xfrm>
            <a:prstGeom prst="cube">
              <a:avLst>
                <a:gd name="adj" fmla="val 56042"/>
              </a:avLst>
            </a:prstGeom>
            <a:solidFill>
              <a:srgbClr val="FFFFFF"/>
            </a:solidFill>
            <a:ln w="9525">
              <a:solidFill>
                <a:srgbClr val="000000"/>
              </a:solidFill>
              <a:miter lim="800000"/>
              <a:headEnd/>
              <a:tailEnd/>
            </a:ln>
          </p:spPr>
          <p:txBody>
            <a:bodyPr/>
            <a:lstStyle/>
            <a:p>
              <a:endParaRPr lang="en-US"/>
            </a:p>
          </p:txBody>
        </p:sp>
        <p:sp>
          <p:nvSpPr>
            <p:cNvPr id="12" name="AutoShape 16"/>
            <p:cNvSpPr>
              <a:spLocks noChangeArrowheads="1"/>
            </p:cNvSpPr>
            <p:nvPr/>
          </p:nvSpPr>
          <p:spPr bwMode="auto">
            <a:xfrm flipH="1">
              <a:off x="1672" y="1406"/>
              <a:ext cx="64" cy="90"/>
            </a:xfrm>
            <a:prstGeom prst="cube">
              <a:avLst>
                <a:gd name="adj" fmla="val 20000"/>
              </a:avLst>
            </a:prstGeom>
            <a:solidFill>
              <a:srgbClr val="00CC99"/>
            </a:solidFill>
            <a:ln w="9525">
              <a:solidFill>
                <a:srgbClr val="000000"/>
              </a:solidFill>
              <a:miter lim="800000"/>
              <a:headEnd/>
              <a:tailEnd/>
            </a:ln>
          </p:spPr>
          <p:txBody>
            <a:bodyPr/>
            <a:lstStyle/>
            <a:p>
              <a:endParaRPr lang="en-US"/>
            </a:p>
          </p:txBody>
        </p:sp>
        <p:sp>
          <p:nvSpPr>
            <p:cNvPr id="13" name="AutoShape 17"/>
            <p:cNvSpPr>
              <a:spLocks/>
            </p:cNvSpPr>
            <p:nvPr/>
          </p:nvSpPr>
          <p:spPr bwMode="auto">
            <a:xfrm>
              <a:off x="2365" y="2059"/>
              <a:ext cx="1090" cy="436"/>
            </a:xfrm>
            <a:prstGeom prst="borderCallout2">
              <a:avLst>
                <a:gd name="adj1" fmla="val 21051"/>
                <a:gd name="adj2" fmla="val -4403"/>
                <a:gd name="adj3" fmla="val 21051"/>
                <a:gd name="adj4" fmla="val -14954"/>
                <a:gd name="adj5" fmla="val -38306"/>
                <a:gd name="adj6" fmla="val -26880"/>
              </a:avLst>
            </a:prstGeom>
            <a:solidFill>
              <a:srgbClr val="3333CC"/>
            </a:solidFill>
            <a:ln w="9525">
              <a:solidFill>
                <a:srgbClr val="000000"/>
              </a:solidFill>
              <a:miter lim="800000"/>
              <a:headEnd/>
              <a:tailEnd/>
            </a:ln>
            <a:effectLst/>
          </p:spPr>
          <p:txBody>
            <a:bodyPr>
              <a:spAutoFit/>
            </a:bodyPr>
            <a:lstStyle/>
            <a:p>
              <a:pPr algn="just"/>
              <a:r>
                <a:rPr lang="en-US" altLang="ja-JP" sz="1200">
                  <a:solidFill>
                    <a:schemeClr val="bg1"/>
                  </a:solidFill>
                  <a:latin typeface="Century" pitchFamily="18" charset="0"/>
                  <a:ea typeface="ＭＳ 明朝" pitchFamily="49" charset="-128"/>
                </a:rPr>
                <a:t>Cables for moving part</a:t>
              </a:r>
              <a:r>
                <a:rPr lang="en-US" altLang="ja-JP" sz="1200" b="0">
                  <a:latin typeface="Century" pitchFamily="18" charset="0"/>
                  <a:ea typeface="ＭＳ 明朝" pitchFamily="49" charset="-128"/>
                </a:rPr>
                <a:t> </a:t>
              </a:r>
            </a:p>
          </p:txBody>
        </p:sp>
        <p:sp>
          <p:nvSpPr>
            <p:cNvPr id="14" name="AutoShape 18"/>
            <p:cNvSpPr>
              <a:spLocks/>
            </p:cNvSpPr>
            <p:nvPr/>
          </p:nvSpPr>
          <p:spPr bwMode="auto">
            <a:xfrm>
              <a:off x="935" y="2162"/>
              <a:ext cx="931" cy="265"/>
            </a:xfrm>
            <a:prstGeom prst="borderCallout2">
              <a:avLst>
                <a:gd name="adj1" fmla="val 40222"/>
                <a:gd name="adj2" fmla="val 105102"/>
                <a:gd name="adj3" fmla="val 40222"/>
                <a:gd name="adj4" fmla="val 110097"/>
                <a:gd name="adj5" fmla="val -75977"/>
                <a:gd name="adj6" fmla="val 115833"/>
              </a:avLst>
            </a:prstGeom>
            <a:solidFill>
              <a:srgbClr val="66FFFF"/>
            </a:solidFill>
            <a:ln w="9525">
              <a:solidFill>
                <a:srgbClr val="000000"/>
              </a:solidFill>
              <a:miter lim="800000"/>
              <a:headEnd/>
              <a:tailEnd/>
            </a:ln>
            <a:effectLst/>
          </p:spPr>
          <p:txBody>
            <a:bodyPr wrap="none">
              <a:spAutoFit/>
            </a:bodyPr>
            <a:lstStyle/>
            <a:p>
              <a:pPr algn="just"/>
              <a:r>
                <a:rPr lang="en-US" altLang="ja-JP" sz="1200">
                  <a:latin typeface="Century" pitchFamily="18" charset="0"/>
                  <a:ea typeface="ＭＳ 明朝" pitchFamily="49" charset="-128"/>
                </a:rPr>
                <a:t>Cables for encoder</a:t>
              </a:r>
              <a:endParaRPr lang="en-US" altLang="ja-JP" sz="1200" b="0">
                <a:latin typeface="Century" pitchFamily="18" charset="0"/>
                <a:ea typeface="ＭＳ 明朝" pitchFamily="49" charset="-128"/>
              </a:endParaRPr>
            </a:p>
          </p:txBody>
        </p:sp>
        <p:sp>
          <p:nvSpPr>
            <p:cNvPr id="15" name="AutoShape 19"/>
            <p:cNvSpPr>
              <a:spLocks/>
            </p:cNvSpPr>
            <p:nvPr/>
          </p:nvSpPr>
          <p:spPr bwMode="auto">
            <a:xfrm>
              <a:off x="2439" y="1040"/>
              <a:ext cx="539" cy="265"/>
            </a:xfrm>
            <a:prstGeom prst="borderCallout2">
              <a:avLst>
                <a:gd name="adj1" fmla="val 32144"/>
                <a:gd name="adj2" fmla="val -8921"/>
                <a:gd name="adj3" fmla="val 32144"/>
                <a:gd name="adj4" fmla="val -23606"/>
                <a:gd name="adj5" fmla="val 143750"/>
                <a:gd name="adj6" fmla="val -55949"/>
              </a:avLst>
            </a:prstGeom>
            <a:solidFill>
              <a:srgbClr val="996633"/>
            </a:solidFill>
            <a:ln w="9525">
              <a:solidFill>
                <a:srgbClr val="000000"/>
              </a:solidFill>
              <a:miter lim="800000"/>
              <a:headEnd/>
              <a:tailEnd/>
            </a:ln>
            <a:effectLst/>
          </p:spPr>
          <p:txBody>
            <a:bodyPr>
              <a:spAutoFit/>
            </a:bodyPr>
            <a:lstStyle/>
            <a:p>
              <a:pPr algn="just"/>
              <a:r>
                <a:rPr lang="en-US" altLang="ja-JP" sz="1200" dirty="0">
                  <a:solidFill>
                    <a:schemeClr val="bg1"/>
                  </a:solidFill>
                  <a:latin typeface="Century" pitchFamily="18" charset="0"/>
                  <a:ea typeface="ＭＳ 明朝" pitchFamily="49" charset="-128"/>
                </a:rPr>
                <a:t>Table</a:t>
              </a:r>
            </a:p>
          </p:txBody>
        </p:sp>
        <p:sp>
          <p:nvSpPr>
            <p:cNvPr id="16" name="AutoShape 20"/>
            <p:cNvSpPr>
              <a:spLocks noChangeArrowheads="1"/>
            </p:cNvSpPr>
            <p:nvPr/>
          </p:nvSpPr>
          <p:spPr bwMode="auto">
            <a:xfrm flipH="1">
              <a:off x="1218" y="1448"/>
              <a:ext cx="1709" cy="84"/>
            </a:xfrm>
            <a:prstGeom prst="cube">
              <a:avLst>
                <a:gd name="adj" fmla="val 47824"/>
              </a:avLst>
            </a:prstGeom>
            <a:solidFill>
              <a:srgbClr val="99FFCC"/>
            </a:solidFill>
            <a:ln w="9525">
              <a:solidFill>
                <a:srgbClr val="000000"/>
              </a:solidFill>
              <a:miter lim="800000"/>
              <a:headEnd/>
              <a:tailEnd/>
            </a:ln>
          </p:spPr>
          <p:txBody>
            <a:bodyPr/>
            <a:lstStyle/>
            <a:p>
              <a:endParaRPr lang="en-US"/>
            </a:p>
          </p:txBody>
        </p:sp>
        <p:sp>
          <p:nvSpPr>
            <p:cNvPr id="17" name="AutoShape 21"/>
            <p:cNvSpPr>
              <a:spLocks noChangeArrowheads="1"/>
            </p:cNvSpPr>
            <p:nvPr/>
          </p:nvSpPr>
          <p:spPr bwMode="auto">
            <a:xfrm flipH="1">
              <a:off x="1672" y="1406"/>
              <a:ext cx="151" cy="126"/>
            </a:xfrm>
            <a:prstGeom prst="cube">
              <a:avLst>
                <a:gd name="adj" fmla="val 84208"/>
              </a:avLst>
            </a:prstGeom>
            <a:solidFill>
              <a:srgbClr val="00CC99"/>
            </a:solidFill>
            <a:ln w="9525">
              <a:solidFill>
                <a:srgbClr val="000000"/>
              </a:solidFill>
              <a:miter lim="800000"/>
              <a:headEnd/>
              <a:tailEnd/>
            </a:ln>
          </p:spPr>
          <p:txBody>
            <a:bodyPr/>
            <a:lstStyle/>
            <a:p>
              <a:endParaRPr lang="en-US"/>
            </a:p>
          </p:txBody>
        </p:sp>
        <p:sp>
          <p:nvSpPr>
            <p:cNvPr id="18" name="AutoShape 22"/>
            <p:cNvSpPr>
              <a:spLocks noChangeArrowheads="1"/>
            </p:cNvSpPr>
            <p:nvPr/>
          </p:nvSpPr>
          <p:spPr bwMode="auto">
            <a:xfrm flipH="1">
              <a:off x="1761" y="1480"/>
              <a:ext cx="62" cy="55"/>
            </a:xfrm>
            <a:prstGeom prst="cube">
              <a:avLst>
                <a:gd name="adj" fmla="val 20000"/>
              </a:avLst>
            </a:prstGeom>
            <a:solidFill>
              <a:srgbClr val="00CC99"/>
            </a:solidFill>
            <a:ln w="9525">
              <a:solidFill>
                <a:srgbClr val="000000"/>
              </a:solidFill>
              <a:miter lim="800000"/>
              <a:headEnd/>
              <a:tailEnd/>
            </a:ln>
          </p:spPr>
          <p:txBody>
            <a:bodyPr/>
            <a:lstStyle/>
            <a:p>
              <a:endParaRPr lang="en-US"/>
            </a:p>
          </p:txBody>
        </p:sp>
        <p:sp>
          <p:nvSpPr>
            <p:cNvPr id="19" name="AutoShape 23"/>
            <p:cNvSpPr>
              <a:spLocks noChangeArrowheads="1"/>
            </p:cNvSpPr>
            <p:nvPr/>
          </p:nvSpPr>
          <p:spPr bwMode="auto">
            <a:xfrm>
              <a:off x="2014" y="1742"/>
              <a:ext cx="25" cy="227"/>
            </a:xfrm>
            <a:prstGeom prst="can">
              <a:avLst>
                <a:gd name="adj" fmla="val 73229"/>
              </a:avLst>
            </a:prstGeom>
            <a:solidFill>
              <a:srgbClr val="66FFFF"/>
            </a:solidFill>
            <a:ln w="9525">
              <a:solidFill>
                <a:srgbClr val="000000"/>
              </a:solidFill>
              <a:round/>
              <a:headEnd/>
              <a:tailEnd/>
            </a:ln>
            <a:effectLst/>
          </p:spPr>
          <p:txBody>
            <a:bodyPr/>
            <a:lstStyle/>
            <a:p>
              <a:endParaRPr lang="en-US"/>
            </a:p>
          </p:txBody>
        </p:sp>
        <p:sp>
          <p:nvSpPr>
            <p:cNvPr id="20" name="AutoShape 24"/>
            <p:cNvSpPr>
              <a:spLocks noChangeArrowheads="1"/>
            </p:cNvSpPr>
            <p:nvPr/>
          </p:nvSpPr>
          <p:spPr bwMode="auto">
            <a:xfrm>
              <a:off x="2065" y="1724"/>
              <a:ext cx="26" cy="227"/>
            </a:xfrm>
            <a:prstGeom prst="can">
              <a:avLst>
                <a:gd name="adj" fmla="val 70412"/>
              </a:avLst>
            </a:prstGeom>
            <a:solidFill>
              <a:srgbClr val="3333CC"/>
            </a:solidFill>
            <a:ln w="9525">
              <a:solidFill>
                <a:srgbClr val="000000"/>
              </a:solidFill>
              <a:round/>
              <a:headEnd/>
              <a:tailEnd/>
            </a:ln>
            <a:effectLst/>
          </p:spPr>
          <p:txBody>
            <a:bodyPr/>
            <a:lstStyle/>
            <a:p>
              <a:endParaRPr lang="en-US"/>
            </a:p>
          </p:txBody>
        </p:sp>
        <p:sp>
          <p:nvSpPr>
            <p:cNvPr id="21" name="AutoShape 25"/>
            <p:cNvSpPr>
              <a:spLocks noChangeArrowheads="1"/>
            </p:cNvSpPr>
            <p:nvPr/>
          </p:nvSpPr>
          <p:spPr bwMode="auto">
            <a:xfrm flipH="1">
              <a:off x="1372" y="1635"/>
              <a:ext cx="1652" cy="37"/>
            </a:xfrm>
            <a:prstGeom prst="cube">
              <a:avLst>
                <a:gd name="adj" fmla="val 9208"/>
              </a:avLst>
            </a:prstGeom>
            <a:solidFill>
              <a:srgbClr val="66FFFF"/>
            </a:solidFill>
            <a:ln w="9525">
              <a:solidFill>
                <a:srgbClr val="000000"/>
              </a:solidFill>
              <a:miter lim="800000"/>
              <a:headEnd/>
              <a:tailEnd/>
            </a:ln>
          </p:spPr>
          <p:txBody>
            <a:bodyPr/>
            <a:lstStyle/>
            <a:p>
              <a:endParaRPr lang="en-US"/>
            </a:p>
          </p:txBody>
        </p:sp>
        <p:sp>
          <p:nvSpPr>
            <p:cNvPr id="22" name="AutoShape 26"/>
            <p:cNvSpPr>
              <a:spLocks noChangeArrowheads="1"/>
            </p:cNvSpPr>
            <p:nvPr/>
          </p:nvSpPr>
          <p:spPr bwMode="auto">
            <a:xfrm flipH="1">
              <a:off x="1597" y="1295"/>
              <a:ext cx="800" cy="342"/>
            </a:xfrm>
            <a:prstGeom prst="cube">
              <a:avLst>
                <a:gd name="adj" fmla="val 86588"/>
              </a:avLst>
            </a:prstGeom>
            <a:solidFill>
              <a:srgbClr val="663300"/>
            </a:solidFill>
            <a:ln w="9525">
              <a:solidFill>
                <a:srgbClr val="000000"/>
              </a:solidFill>
              <a:miter lim="800000"/>
              <a:headEnd/>
              <a:tailEnd/>
            </a:ln>
          </p:spPr>
          <p:txBody>
            <a:bodyPr/>
            <a:lstStyle/>
            <a:p>
              <a:endParaRPr lang="en-US"/>
            </a:p>
          </p:txBody>
        </p:sp>
        <p:sp>
          <p:nvSpPr>
            <p:cNvPr id="23" name="AutoShape 27"/>
            <p:cNvSpPr>
              <a:spLocks noChangeArrowheads="1"/>
            </p:cNvSpPr>
            <p:nvPr/>
          </p:nvSpPr>
          <p:spPr bwMode="auto">
            <a:xfrm flipH="1">
              <a:off x="1887" y="1561"/>
              <a:ext cx="511" cy="215"/>
            </a:xfrm>
            <a:prstGeom prst="cube">
              <a:avLst>
                <a:gd name="adj" fmla="val 12500"/>
              </a:avLst>
            </a:prstGeom>
            <a:solidFill>
              <a:srgbClr val="663300"/>
            </a:solidFill>
            <a:ln w="9525">
              <a:solidFill>
                <a:srgbClr val="663300"/>
              </a:solidFill>
              <a:miter lim="800000"/>
              <a:headEnd/>
              <a:tailEnd/>
            </a:ln>
          </p:spPr>
          <p:txBody>
            <a:bodyPr/>
            <a:lstStyle/>
            <a:p>
              <a:endParaRPr lang="en-US"/>
            </a:p>
          </p:txBody>
        </p:sp>
        <p:sp>
          <p:nvSpPr>
            <p:cNvPr id="24" name="AutoShape 28"/>
            <p:cNvSpPr>
              <a:spLocks/>
            </p:cNvSpPr>
            <p:nvPr/>
          </p:nvSpPr>
          <p:spPr bwMode="auto">
            <a:xfrm>
              <a:off x="3205" y="1359"/>
              <a:ext cx="708" cy="267"/>
            </a:xfrm>
            <a:prstGeom prst="borderCallout2">
              <a:avLst>
                <a:gd name="adj1" fmla="val 40222"/>
                <a:gd name="adj2" fmla="val -4435"/>
                <a:gd name="adj3" fmla="val 40222"/>
                <a:gd name="adj4" fmla="val -14046"/>
                <a:gd name="adj5" fmla="val 136315"/>
                <a:gd name="adj6" fmla="val -30500"/>
              </a:avLst>
            </a:prstGeom>
            <a:solidFill>
              <a:srgbClr val="FFFF00"/>
            </a:solidFill>
            <a:ln w="9525">
              <a:solidFill>
                <a:srgbClr val="000000"/>
              </a:solidFill>
              <a:miter lim="800000"/>
              <a:headEnd/>
              <a:tailEnd/>
            </a:ln>
            <a:effectLst/>
          </p:spPr>
          <p:txBody>
            <a:bodyPr wrap="none">
              <a:spAutoFit/>
            </a:bodyPr>
            <a:lstStyle/>
            <a:p>
              <a:pPr algn="just"/>
              <a:r>
                <a:rPr lang="en-US" altLang="ja-JP" sz="1200" dirty="0">
                  <a:latin typeface="Century" pitchFamily="18" charset="0"/>
                  <a:ea typeface="ＭＳ 明朝" pitchFamily="49" charset="-128"/>
                </a:rPr>
                <a:t>Magnet shaft</a:t>
              </a:r>
            </a:p>
          </p:txBody>
        </p:sp>
        <p:sp>
          <p:nvSpPr>
            <p:cNvPr id="25" name="AutoShape 29"/>
            <p:cNvSpPr>
              <a:spLocks/>
            </p:cNvSpPr>
            <p:nvPr/>
          </p:nvSpPr>
          <p:spPr bwMode="auto">
            <a:xfrm>
              <a:off x="3245" y="957"/>
              <a:ext cx="782" cy="266"/>
            </a:xfrm>
            <a:prstGeom prst="borderCallout2">
              <a:avLst>
                <a:gd name="adj1" fmla="val 31306"/>
                <a:gd name="adj2" fmla="val -5037"/>
                <a:gd name="adj3" fmla="val 31306"/>
                <a:gd name="adj4" fmla="val -15005"/>
                <a:gd name="adj5" fmla="val 264347"/>
                <a:gd name="adj6" fmla="val -34731"/>
              </a:avLst>
            </a:prstGeom>
            <a:solidFill>
              <a:srgbClr val="66FFFF"/>
            </a:solidFill>
            <a:ln w="9525">
              <a:solidFill>
                <a:srgbClr val="000000"/>
              </a:solidFill>
              <a:miter lim="800000"/>
              <a:headEnd/>
              <a:tailEnd/>
            </a:ln>
            <a:effectLst/>
          </p:spPr>
          <p:txBody>
            <a:bodyPr wrap="none">
              <a:spAutoFit/>
            </a:bodyPr>
            <a:lstStyle/>
            <a:p>
              <a:pPr algn="just"/>
              <a:r>
                <a:rPr lang="en-US" altLang="ja-JP" sz="1200" dirty="0">
                  <a:latin typeface="Century" pitchFamily="18" charset="0"/>
                  <a:ea typeface="ＭＳ 明朝" pitchFamily="49" charset="-128"/>
                </a:rPr>
                <a:t>Linear encoder</a:t>
              </a:r>
            </a:p>
          </p:txBody>
        </p:sp>
        <p:sp>
          <p:nvSpPr>
            <p:cNvPr id="26" name="AutoShape 30"/>
            <p:cNvSpPr>
              <a:spLocks/>
            </p:cNvSpPr>
            <p:nvPr/>
          </p:nvSpPr>
          <p:spPr bwMode="auto">
            <a:xfrm>
              <a:off x="3325" y="605"/>
              <a:ext cx="710" cy="266"/>
            </a:xfrm>
            <a:prstGeom prst="borderCallout2">
              <a:avLst>
                <a:gd name="adj1" fmla="val 41620"/>
                <a:gd name="adj2" fmla="val -6171"/>
                <a:gd name="adj3" fmla="val 41620"/>
                <a:gd name="adj4" fmla="val -26991"/>
                <a:gd name="adj5" fmla="val 331792"/>
                <a:gd name="adj6" fmla="val -55144"/>
              </a:avLst>
            </a:prstGeom>
            <a:solidFill>
              <a:srgbClr val="99FFCC"/>
            </a:solidFill>
            <a:ln w="9525">
              <a:solidFill>
                <a:srgbClr val="000000"/>
              </a:solidFill>
              <a:miter lim="800000"/>
              <a:headEnd/>
              <a:tailEnd/>
            </a:ln>
            <a:effectLst/>
          </p:spPr>
          <p:txBody>
            <a:bodyPr wrap="none">
              <a:spAutoFit/>
            </a:bodyPr>
            <a:lstStyle/>
            <a:p>
              <a:pPr algn="just"/>
              <a:r>
                <a:rPr lang="en-US" altLang="ja-JP" sz="1200">
                  <a:latin typeface="Century" pitchFamily="18" charset="0"/>
                  <a:ea typeface="ＭＳ 明朝" pitchFamily="49" charset="-128"/>
                </a:rPr>
                <a:t>Linear guide</a:t>
              </a:r>
              <a:r>
                <a:rPr lang="en-US" altLang="ja-JP" sz="1200" b="0">
                  <a:latin typeface="Century" pitchFamily="18" charset="0"/>
                  <a:ea typeface="ＭＳ 明朝" pitchFamily="49" charset="-128"/>
                </a:rPr>
                <a:t> </a:t>
              </a:r>
            </a:p>
          </p:txBody>
        </p:sp>
        <p:sp>
          <p:nvSpPr>
            <p:cNvPr id="27" name="AutoShape 31"/>
            <p:cNvSpPr>
              <a:spLocks/>
            </p:cNvSpPr>
            <p:nvPr/>
          </p:nvSpPr>
          <p:spPr bwMode="auto">
            <a:xfrm>
              <a:off x="2398" y="1830"/>
              <a:ext cx="928" cy="265"/>
            </a:xfrm>
            <a:prstGeom prst="borderCallout2">
              <a:avLst>
                <a:gd name="adj1" fmla="val 33486"/>
                <a:gd name="adj2" fmla="val -3032"/>
                <a:gd name="adj3" fmla="val 33486"/>
                <a:gd name="adj4" fmla="val -7574"/>
                <a:gd name="adj5" fmla="val -37208"/>
                <a:gd name="adj6" fmla="val -13130"/>
              </a:avLst>
            </a:prstGeom>
            <a:solidFill>
              <a:srgbClr val="3333CC"/>
            </a:solidFill>
            <a:ln w="9525">
              <a:solidFill>
                <a:srgbClr val="000000"/>
              </a:solidFill>
              <a:miter lim="800000"/>
              <a:headEnd/>
              <a:tailEnd/>
            </a:ln>
            <a:effectLst/>
          </p:spPr>
          <p:txBody>
            <a:bodyPr wrap="none">
              <a:spAutoFit/>
            </a:bodyPr>
            <a:lstStyle/>
            <a:p>
              <a:pPr algn="just"/>
              <a:r>
                <a:rPr lang="en-US" altLang="ja-JP" sz="1200" dirty="0">
                  <a:solidFill>
                    <a:schemeClr val="bg1"/>
                  </a:solidFill>
                  <a:latin typeface="Century" pitchFamily="18" charset="0"/>
                  <a:ea typeface="ＭＳ 明朝" pitchFamily="49" charset="-128"/>
                </a:rPr>
                <a:t>Moving part (coil) </a:t>
              </a:r>
            </a:p>
          </p:txBody>
        </p:sp>
        <p:sp>
          <p:nvSpPr>
            <p:cNvPr id="28" name="AutoShape 32"/>
            <p:cNvSpPr>
              <a:spLocks/>
            </p:cNvSpPr>
            <p:nvPr/>
          </p:nvSpPr>
          <p:spPr bwMode="auto">
            <a:xfrm>
              <a:off x="3454" y="1663"/>
              <a:ext cx="667" cy="265"/>
            </a:xfrm>
            <a:prstGeom prst="borderCallout2">
              <a:avLst>
                <a:gd name="adj1" fmla="val 45282"/>
                <a:gd name="adj2" fmla="val -4773"/>
                <a:gd name="adj3" fmla="val 45282"/>
                <a:gd name="adj4" fmla="val -14713"/>
                <a:gd name="adj5" fmla="val 55977"/>
                <a:gd name="adj6" fmla="val -25944"/>
              </a:avLst>
            </a:prstGeom>
            <a:solidFill>
              <a:srgbClr val="CC9900"/>
            </a:solidFill>
            <a:ln w="9525">
              <a:solidFill>
                <a:srgbClr val="000000"/>
              </a:solidFill>
              <a:miter lim="800000"/>
              <a:headEnd/>
              <a:tailEnd/>
            </a:ln>
            <a:effectLst/>
          </p:spPr>
          <p:txBody>
            <a:bodyPr wrap="none">
              <a:spAutoFit/>
            </a:bodyPr>
            <a:lstStyle/>
            <a:p>
              <a:pPr algn="just"/>
              <a:r>
                <a:rPr lang="en-US" altLang="ja-JP" sz="1200">
                  <a:solidFill>
                    <a:schemeClr val="bg1"/>
                  </a:solidFill>
                  <a:latin typeface="Century" pitchFamily="18" charset="0"/>
                  <a:ea typeface="ＭＳ 明朝" pitchFamily="49" charset="-128"/>
                </a:rPr>
                <a:t>Shaft holder</a:t>
              </a:r>
            </a:p>
          </p:txBody>
        </p:sp>
        <p:sp>
          <p:nvSpPr>
            <p:cNvPr id="29" name="AutoShape 33"/>
            <p:cNvSpPr>
              <a:spLocks noChangeArrowheads="1"/>
            </p:cNvSpPr>
            <p:nvPr/>
          </p:nvSpPr>
          <p:spPr bwMode="auto">
            <a:xfrm rot="16200000">
              <a:off x="3073" y="1683"/>
              <a:ext cx="157" cy="101"/>
            </a:xfrm>
            <a:prstGeom prst="can">
              <a:avLst>
                <a:gd name="adj" fmla="val 28921"/>
              </a:avLst>
            </a:prstGeom>
            <a:solidFill>
              <a:srgbClr val="996633"/>
            </a:solidFill>
            <a:ln w="9525">
              <a:solidFill>
                <a:srgbClr val="000000"/>
              </a:solidFill>
              <a:round/>
              <a:headEnd/>
              <a:tailEnd/>
            </a:ln>
          </p:spPr>
          <p:txBody>
            <a:bodyPr/>
            <a:lstStyle/>
            <a:p>
              <a:endParaRPr lang="en-US"/>
            </a:p>
          </p:txBody>
        </p:sp>
        <p:sp>
          <p:nvSpPr>
            <p:cNvPr id="30" name="AutoShape 34"/>
            <p:cNvSpPr>
              <a:spLocks noChangeArrowheads="1"/>
            </p:cNvSpPr>
            <p:nvPr/>
          </p:nvSpPr>
          <p:spPr bwMode="auto">
            <a:xfrm rot="16200000">
              <a:off x="3045" y="1708"/>
              <a:ext cx="86" cy="49"/>
            </a:xfrm>
            <a:prstGeom prst="can">
              <a:avLst>
                <a:gd name="adj" fmla="val 26523"/>
              </a:avLst>
            </a:prstGeom>
            <a:solidFill>
              <a:srgbClr val="CC9900"/>
            </a:solidFill>
            <a:ln w="9525">
              <a:solidFill>
                <a:srgbClr val="000000"/>
              </a:solidFill>
              <a:round/>
              <a:headEnd/>
              <a:tailEnd/>
            </a:ln>
          </p:spPr>
          <p:txBody>
            <a:bodyPr/>
            <a:lstStyle/>
            <a:p>
              <a:endParaRPr lang="en-US"/>
            </a:p>
          </p:txBody>
        </p:sp>
        <p:sp>
          <p:nvSpPr>
            <p:cNvPr id="31" name="AutoShape 35"/>
            <p:cNvSpPr>
              <a:spLocks noChangeArrowheads="1"/>
            </p:cNvSpPr>
            <p:nvPr/>
          </p:nvSpPr>
          <p:spPr bwMode="auto">
            <a:xfrm rot="16200000">
              <a:off x="2704" y="1385"/>
              <a:ext cx="50" cy="694"/>
            </a:xfrm>
            <a:prstGeom prst="can">
              <a:avLst>
                <a:gd name="adj" fmla="val 29174"/>
              </a:avLst>
            </a:prstGeom>
            <a:solidFill>
              <a:srgbClr val="FFFF00"/>
            </a:solidFill>
            <a:ln w="9525">
              <a:solidFill>
                <a:srgbClr val="000000"/>
              </a:solidFill>
              <a:round/>
              <a:headEnd/>
              <a:tailEnd/>
            </a:ln>
          </p:spPr>
          <p:txBody>
            <a:bodyPr/>
            <a:lstStyle/>
            <a:p>
              <a:endParaRPr lang="en-US"/>
            </a:p>
          </p:txBody>
        </p:sp>
        <p:sp>
          <p:nvSpPr>
            <p:cNvPr id="32" name="AutoShape 36"/>
            <p:cNvSpPr>
              <a:spLocks noChangeArrowheads="1"/>
            </p:cNvSpPr>
            <p:nvPr/>
          </p:nvSpPr>
          <p:spPr bwMode="auto">
            <a:xfrm flipH="1">
              <a:off x="1951" y="1620"/>
              <a:ext cx="442" cy="164"/>
            </a:xfrm>
            <a:prstGeom prst="cube">
              <a:avLst>
                <a:gd name="adj" fmla="val 20384"/>
              </a:avLst>
            </a:prstGeom>
            <a:solidFill>
              <a:srgbClr val="3333CC"/>
            </a:solidFill>
            <a:ln w="9525">
              <a:solidFill>
                <a:srgbClr val="000000"/>
              </a:solidFill>
              <a:miter lim="800000"/>
              <a:headEnd/>
              <a:tailEnd/>
            </a:ln>
          </p:spPr>
          <p:txBody>
            <a:bodyPr/>
            <a:lstStyle/>
            <a:p>
              <a:endParaRPr lang="en-US"/>
            </a:p>
          </p:txBody>
        </p:sp>
        <p:sp>
          <p:nvSpPr>
            <p:cNvPr id="33" name="AutoShape 37"/>
            <p:cNvSpPr>
              <a:spLocks noChangeArrowheads="1"/>
            </p:cNvSpPr>
            <p:nvPr/>
          </p:nvSpPr>
          <p:spPr bwMode="auto">
            <a:xfrm rot="16200000">
              <a:off x="1615" y="1381"/>
              <a:ext cx="52" cy="670"/>
            </a:xfrm>
            <a:prstGeom prst="can">
              <a:avLst>
                <a:gd name="adj" fmla="val 52433"/>
              </a:avLst>
            </a:prstGeom>
            <a:solidFill>
              <a:srgbClr val="FFFF00"/>
            </a:solidFill>
            <a:ln w="9525">
              <a:solidFill>
                <a:srgbClr val="000000"/>
              </a:solidFill>
              <a:round/>
              <a:headEnd/>
              <a:tailEnd/>
            </a:ln>
          </p:spPr>
          <p:txBody>
            <a:bodyPr/>
            <a:lstStyle/>
            <a:p>
              <a:endParaRPr lang="en-US"/>
            </a:p>
          </p:txBody>
        </p:sp>
        <p:sp>
          <p:nvSpPr>
            <p:cNvPr id="34" name="AutoShape 38"/>
            <p:cNvSpPr>
              <a:spLocks noChangeArrowheads="1"/>
            </p:cNvSpPr>
            <p:nvPr/>
          </p:nvSpPr>
          <p:spPr bwMode="auto">
            <a:xfrm rot="16200000">
              <a:off x="1237" y="1657"/>
              <a:ext cx="95" cy="109"/>
            </a:xfrm>
            <a:prstGeom prst="can">
              <a:avLst>
                <a:gd name="adj" fmla="val 29088"/>
              </a:avLst>
            </a:prstGeom>
            <a:solidFill>
              <a:srgbClr val="CC9900"/>
            </a:solidFill>
            <a:ln w="9525">
              <a:solidFill>
                <a:srgbClr val="000000"/>
              </a:solidFill>
              <a:round/>
              <a:headEnd/>
              <a:tailEnd/>
            </a:ln>
          </p:spPr>
          <p:txBody>
            <a:bodyPr/>
            <a:lstStyle/>
            <a:p>
              <a:endParaRPr lang="en-US"/>
            </a:p>
          </p:txBody>
        </p:sp>
        <p:sp>
          <p:nvSpPr>
            <p:cNvPr id="35" name="AutoShape 39"/>
            <p:cNvSpPr>
              <a:spLocks noChangeArrowheads="1"/>
            </p:cNvSpPr>
            <p:nvPr/>
          </p:nvSpPr>
          <p:spPr bwMode="auto">
            <a:xfrm rot="16200000">
              <a:off x="1174" y="1655"/>
              <a:ext cx="165" cy="129"/>
            </a:xfrm>
            <a:prstGeom prst="can">
              <a:avLst>
                <a:gd name="adj" fmla="val 26153"/>
              </a:avLst>
            </a:prstGeom>
            <a:solidFill>
              <a:srgbClr val="996633"/>
            </a:solidFill>
            <a:ln w="9525">
              <a:solidFill>
                <a:srgbClr val="000000"/>
              </a:solidFill>
              <a:round/>
              <a:headEnd/>
              <a:tailEnd/>
            </a:ln>
          </p:spPr>
          <p:txBody>
            <a:bodyPr/>
            <a:lstStyle/>
            <a:p>
              <a:endParaRPr lang="en-US"/>
            </a:p>
          </p:txBody>
        </p:sp>
        <p:sp>
          <p:nvSpPr>
            <p:cNvPr id="36" name="AutoShape 40"/>
            <p:cNvSpPr>
              <a:spLocks noChangeArrowheads="1"/>
            </p:cNvSpPr>
            <p:nvPr/>
          </p:nvSpPr>
          <p:spPr bwMode="auto">
            <a:xfrm flipH="1">
              <a:off x="927" y="1408"/>
              <a:ext cx="379" cy="491"/>
            </a:xfrm>
            <a:prstGeom prst="cube">
              <a:avLst>
                <a:gd name="adj" fmla="val 71667"/>
              </a:avLst>
            </a:prstGeom>
            <a:solidFill>
              <a:srgbClr val="FFFFFF"/>
            </a:solidFill>
            <a:ln w="9525">
              <a:solidFill>
                <a:srgbClr val="000000"/>
              </a:solidFill>
              <a:miter lim="800000"/>
              <a:headEnd/>
              <a:tailEnd/>
            </a:ln>
          </p:spPr>
          <p:txBody>
            <a:bodyPr/>
            <a:lstStyle/>
            <a:p>
              <a:endParaRPr lang="en-US"/>
            </a:p>
          </p:txBody>
        </p:sp>
      </p:grpSp>
      <p:sp>
        <p:nvSpPr>
          <p:cNvPr id="41" name="Footer Placeholder 40"/>
          <p:cNvSpPr>
            <a:spLocks noGrp="1"/>
          </p:cNvSpPr>
          <p:nvPr>
            <p:ph type="ftr" sz="quarter" idx="11"/>
          </p:nvPr>
        </p:nvSpPr>
        <p:spPr/>
        <p:txBody>
          <a:bodyPr/>
          <a:lstStyle/>
          <a:p>
            <a:r>
              <a:rPr lang="en-US" dirty="0" smtClean="0"/>
              <a:t>8</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4-30-2012 5-31-55 PM.jpg"/>
          <p:cNvPicPr>
            <a:picLocks noChangeAspect="1"/>
          </p:cNvPicPr>
          <p:nvPr/>
        </p:nvPicPr>
        <p:blipFill>
          <a:blip r:embed="rId2" cstate="print"/>
          <a:stretch>
            <a:fillRect/>
          </a:stretch>
        </p:blipFill>
        <p:spPr>
          <a:xfrm>
            <a:off x="685800" y="914400"/>
            <a:ext cx="3581400" cy="2228850"/>
          </a:xfrm>
          <a:prstGeom prst="rect">
            <a:avLst/>
          </a:prstGeom>
        </p:spPr>
      </p:pic>
      <p:pic>
        <p:nvPicPr>
          <p:cNvPr id="10" name="Picture 9" descr="4-30-2012 5-32-42 PM.jpg"/>
          <p:cNvPicPr>
            <a:picLocks noChangeAspect="1"/>
          </p:cNvPicPr>
          <p:nvPr/>
        </p:nvPicPr>
        <p:blipFill>
          <a:blip r:embed="rId3" cstate="print"/>
          <a:stretch>
            <a:fillRect/>
          </a:stretch>
        </p:blipFill>
        <p:spPr>
          <a:xfrm>
            <a:off x="5105400" y="914400"/>
            <a:ext cx="3000375" cy="2228850"/>
          </a:xfrm>
          <a:prstGeom prst="rect">
            <a:avLst/>
          </a:prstGeom>
        </p:spPr>
      </p:pic>
      <p:sp>
        <p:nvSpPr>
          <p:cNvPr id="11" name="Rectangle 10"/>
          <p:cNvSpPr/>
          <p:nvPr/>
        </p:nvSpPr>
        <p:spPr>
          <a:xfrm>
            <a:off x="914400" y="3200400"/>
            <a:ext cx="7086600" cy="2585323"/>
          </a:xfrm>
          <a:prstGeom prst="rect">
            <a:avLst/>
          </a:prstGeom>
        </p:spPr>
        <p:txBody>
          <a:bodyPr wrap="square">
            <a:spAutoFit/>
          </a:bodyPr>
          <a:lstStyle/>
          <a:p>
            <a:r>
              <a:rPr lang="en-US" dirty="0"/>
              <a:t>Angular velocity </a:t>
            </a:r>
            <a:r>
              <a:rPr lang="fa-IR" dirty="0" smtClean="0"/>
              <a:t>  </a:t>
            </a:r>
            <a:r>
              <a:rPr lang="el-GR" b="1" dirty="0" smtClean="0"/>
              <a:t>ω </a:t>
            </a:r>
            <a:r>
              <a:rPr lang="fa-IR" b="1" dirty="0" smtClean="0"/>
              <a:t>   </a:t>
            </a:r>
            <a:r>
              <a:rPr lang="en-US" b="1" dirty="0" smtClean="0"/>
              <a:t>radian </a:t>
            </a:r>
            <a:r>
              <a:rPr lang="en-US" b="1" dirty="0"/>
              <a:t>/ </a:t>
            </a:r>
            <a:r>
              <a:rPr lang="en-US" b="1" dirty="0" smtClean="0"/>
              <a:t>sec</a:t>
            </a:r>
            <a:r>
              <a:rPr lang="fa-IR" b="1" dirty="0" smtClean="0"/>
              <a:t>                </a:t>
            </a:r>
            <a:r>
              <a:rPr lang="en-US" dirty="0" smtClean="0"/>
              <a:t>Linear velocity </a:t>
            </a:r>
            <a:r>
              <a:rPr lang="fa-IR" dirty="0" smtClean="0"/>
              <a:t>  </a:t>
            </a:r>
            <a:r>
              <a:rPr lang="en-US" b="1" dirty="0" smtClean="0"/>
              <a:t>V </a:t>
            </a:r>
            <a:r>
              <a:rPr lang="fa-IR" b="1" dirty="0" smtClean="0"/>
              <a:t>  </a:t>
            </a:r>
            <a:r>
              <a:rPr lang="en-US" b="1" dirty="0" smtClean="0"/>
              <a:t>m / sec</a:t>
            </a:r>
            <a:endParaRPr lang="fa-IR" b="1" dirty="0" smtClean="0"/>
          </a:p>
          <a:p>
            <a:endParaRPr lang="en-US" dirty="0" smtClean="0"/>
          </a:p>
          <a:p>
            <a:r>
              <a:rPr lang="en-US" dirty="0" smtClean="0"/>
              <a:t>Torque</a:t>
            </a:r>
            <a:r>
              <a:rPr lang="fa-IR" dirty="0" smtClean="0"/>
              <a:t> </a:t>
            </a:r>
            <a:r>
              <a:rPr lang="en-US" dirty="0" smtClean="0"/>
              <a:t> </a:t>
            </a:r>
            <a:r>
              <a:rPr lang="el-GR" b="1" dirty="0"/>
              <a:t>Τ </a:t>
            </a:r>
            <a:r>
              <a:rPr lang="fa-IR" b="1" dirty="0" smtClean="0"/>
              <a:t>  </a:t>
            </a:r>
            <a:r>
              <a:rPr lang="en-US" b="1" dirty="0" smtClean="0"/>
              <a:t>N.m</a:t>
            </a:r>
            <a:r>
              <a:rPr lang="fa-IR" b="1" dirty="0" smtClean="0"/>
              <a:t>                                           </a:t>
            </a:r>
            <a:r>
              <a:rPr lang="en-US" dirty="0" smtClean="0"/>
              <a:t>Force </a:t>
            </a:r>
            <a:r>
              <a:rPr lang="fa-IR" dirty="0" smtClean="0"/>
              <a:t>  </a:t>
            </a:r>
            <a:r>
              <a:rPr lang="en-US" b="1" dirty="0" smtClean="0"/>
              <a:t>F</a:t>
            </a:r>
            <a:r>
              <a:rPr lang="fa-IR" b="1" dirty="0" smtClean="0"/>
              <a:t> </a:t>
            </a:r>
            <a:r>
              <a:rPr lang="en-US" b="1" dirty="0" smtClean="0"/>
              <a:t> </a:t>
            </a:r>
            <a:r>
              <a:rPr lang="fa-IR" b="1" dirty="0" smtClean="0"/>
              <a:t>  </a:t>
            </a:r>
            <a:r>
              <a:rPr lang="en-US" b="1" dirty="0" smtClean="0"/>
              <a:t>N</a:t>
            </a:r>
            <a:endParaRPr lang="fa-IR" b="1" dirty="0" smtClean="0"/>
          </a:p>
          <a:p>
            <a:endParaRPr lang="en-US" dirty="0" smtClean="0"/>
          </a:p>
          <a:p>
            <a:r>
              <a:rPr lang="en-US" dirty="0" smtClean="0"/>
              <a:t>Controling </a:t>
            </a:r>
            <a:r>
              <a:rPr lang="en-US" dirty="0"/>
              <a:t>the </a:t>
            </a:r>
            <a:r>
              <a:rPr lang="en-US" dirty="0" smtClean="0"/>
              <a:t>torque</a:t>
            </a:r>
            <a:r>
              <a:rPr lang="fa-IR" dirty="0" smtClean="0"/>
              <a:t>                                  </a:t>
            </a:r>
            <a:r>
              <a:rPr lang="en-US" dirty="0" smtClean="0"/>
              <a:t>Controling the forces</a:t>
            </a:r>
            <a:endParaRPr lang="fa-IR" dirty="0" smtClean="0"/>
          </a:p>
          <a:p>
            <a:endParaRPr lang="en-US" dirty="0" smtClean="0"/>
          </a:p>
          <a:p>
            <a:r>
              <a:rPr lang="en-US" b="1" dirty="0" smtClean="0"/>
              <a:t>T=Kt </a:t>
            </a:r>
            <a:r>
              <a:rPr lang="en-US" b="1" dirty="0"/>
              <a:t>* </a:t>
            </a:r>
            <a:r>
              <a:rPr lang="en-US" b="1" dirty="0" smtClean="0"/>
              <a:t>I</a:t>
            </a:r>
            <a:r>
              <a:rPr lang="fa-IR" b="1" dirty="0" smtClean="0"/>
              <a:t>                                                       </a:t>
            </a:r>
            <a:r>
              <a:rPr lang="en-US" b="1" dirty="0" smtClean="0"/>
              <a:t> </a:t>
            </a:r>
            <a:r>
              <a:rPr lang="en-US" b="1" dirty="0"/>
              <a:t>F=Kf * I</a:t>
            </a:r>
          </a:p>
          <a:p>
            <a:r>
              <a:rPr lang="en-US" b="1" dirty="0"/>
              <a:t>where:</a:t>
            </a:r>
          </a:p>
          <a:p>
            <a:r>
              <a:rPr lang="en-US" b="1" dirty="0"/>
              <a:t>Kt = torque constant </a:t>
            </a:r>
            <a:r>
              <a:rPr lang="fa-IR" b="1" dirty="0" smtClean="0"/>
              <a:t>                                    </a:t>
            </a:r>
            <a:r>
              <a:rPr lang="en-US" b="1" dirty="0" err="1" smtClean="0"/>
              <a:t>kf</a:t>
            </a:r>
            <a:r>
              <a:rPr lang="en-US" b="1" dirty="0" smtClean="0"/>
              <a:t>= </a:t>
            </a:r>
            <a:r>
              <a:rPr lang="en-US" b="1" dirty="0"/>
              <a:t>force constant</a:t>
            </a:r>
            <a:endParaRPr lang="en-US" dirty="0"/>
          </a:p>
        </p:txBody>
      </p:sp>
      <p:sp>
        <p:nvSpPr>
          <p:cNvPr id="12" name="Footer Placeholder 11"/>
          <p:cNvSpPr>
            <a:spLocks noGrp="1"/>
          </p:cNvSpPr>
          <p:nvPr>
            <p:ph type="ftr" sz="quarter" idx="11"/>
          </p:nvPr>
        </p:nvSpPr>
        <p:spPr/>
        <p:txBody>
          <a:bodyPr/>
          <a:lstStyle/>
          <a:p>
            <a:r>
              <a:rPr lang="en-US" dirty="0" smtClean="0"/>
              <a:t>9</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1635</TotalTime>
  <Words>1336</Words>
  <Application>Microsoft Office PowerPoint</Application>
  <PresentationFormat>On-screen Show (4:3)</PresentationFormat>
  <Paragraphs>177</Paragraphs>
  <Slides>35</Slides>
  <Notes>4</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Aharoni</vt:lpstr>
      <vt:lpstr>Algerian</vt:lpstr>
      <vt:lpstr>Arial</vt:lpstr>
      <vt:lpstr>B Nazanin</vt:lpstr>
      <vt:lpstr>Calibri</vt:lpstr>
      <vt:lpstr>Century</vt:lpstr>
      <vt:lpstr>ＭＳ 明朝</vt:lpstr>
      <vt:lpstr>Times New Roman</vt:lpstr>
      <vt:lpstr>Wingdings</vt:lpstr>
      <vt:lpstr>Wingdings 2</vt:lpstr>
      <vt:lpstr>Office Theme</vt:lpstr>
      <vt:lpstr>PowerPoint Presentation</vt:lpstr>
      <vt:lpstr>Linear Motors</vt:lpstr>
      <vt:lpstr>تاریخچه</vt:lpstr>
      <vt:lpstr>مقدمه</vt:lpstr>
      <vt:lpstr>ساختمان اساسی موتورهای خطی</vt:lpstr>
      <vt:lpstr>PowerPoint Presentation</vt:lpstr>
      <vt:lpstr>مقایسه موتورهای خطی و دوار</vt:lpstr>
      <vt:lpstr>اجزاء موتور خطی</vt:lpstr>
      <vt:lpstr>PowerPoint Presentation</vt:lpstr>
      <vt:lpstr>PowerPoint Presentation</vt:lpstr>
      <vt:lpstr>PowerPoint Presentation</vt:lpstr>
      <vt:lpstr>ساختار هندسی موتورهای القائی خطی</vt:lpstr>
      <vt:lpstr>اصول کارکرد موتورهای خطی القایی </vt:lpstr>
      <vt:lpstr>انواع موتور خطی القایی از نظر ساختار</vt:lpstr>
      <vt:lpstr>PowerPoint Presentation</vt:lpstr>
      <vt:lpstr>End effect</vt:lpstr>
      <vt:lpstr>End effect اثر انتهايی ،</vt:lpstr>
      <vt:lpstr>PowerPoint Presentation</vt:lpstr>
      <vt:lpstr>2_موتورهای سنكرون خطی با مغناطیس دائم</vt:lpstr>
      <vt:lpstr>PowerPoint Presentation</vt:lpstr>
      <vt:lpstr> Brushless Dc 3_ موتور خطی</vt:lpstr>
      <vt:lpstr>DC انواع  موتورهایخطی</vt:lpstr>
      <vt:lpstr> 4- موتور پله ای</vt:lpstr>
      <vt:lpstr>مزایا موتورهای خطی</vt:lpstr>
      <vt:lpstr>معایب موتورهای خطی</vt:lpstr>
      <vt:lpstr>کاربردها</vt:lpstr>
      <vt:lpstr>PowerPoint Presentation</vt:lpstr>
      <vt:lpstr>موتورهای خطی کوچک</vt:lpstr>
      <vt:lpstr>PowerPoint Presentation</vt:lpstr>
      <vt:lpstr>PowerPoint Presentation</vt:lpstr>
      <vt:lpstr>PowerPoint Presentation</vt:lpstr>
      <vt:lpstr>PowerPoint Presentation</vt:lpstr>
      <vt:lpstr>PowerPoint Presentation</vt:lpstr>
      <vt:lpstr>جرثقیل های هوایی یا آسانسورها(ریل دار): </vt:lpstr>
      <vt:lpstr>                                          منابع:  1. کتاب ماشینهای الکترکی مخصوص       تالیف دکتر فیضی 2. مقالات مرتبط با ماشینهای خطی 3. مقالات و جزوات اینترنتی</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morteza</dc:creator>
  <cp:lastModifiedBy>Ehsan</cp:lastModifiedBy>
  <cp:revision>196</cp:revision>
  <dcterms:created xsi:type="dcterms:W3CDTF">2012-04-30T11:21:40Z</dcterms:created>
  <dcterms:modified xsi:type="dcterms:W3CDTF">2017-06-30T03:39:43Z</dcterms:modified>
</cp:coreProperties>
</file>