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64"/>
  </p:notesMasterIdLst>
  <p:handoutMasterIdLst>
    <p:handoutMasterId r:id="rId65"/>
  </p:handoutMasterIdLst>
  <p:sldIdLst>
    <p:sldId id="256" r:id="rId2"/>
    <p:sldId id="257" r:id="rId3"/>
    <p:sldId id="258" r:id="rId4"/>
    <p:sldId id="259" r:id="rId5"/>
    <p:sldId id="261" r:id="rId6"/>
    <p:sldId id="279" r:id="rId7"/>
    <p:sldId id="280" r:id="rId8"/>
    <p:sldId id="282" r:id="rId9"/>
    <p:sldId id="294" r:id="rId10"/>
    <p:sldId id="304" r:id="rId11"/>
    <p:sldId id="262" r:id="rId12"/>
    <p:sldId id="306" r:id="rId13"/>
    <p:sldId id="308" r:id="rId14"/>
    <p:sldId id="307" r:id="rId15"/>
    <p:sldId id="309" r:id="rId16"/>
    <p:sldId id="311" r:id="rId17"/>
    <p:sldId id="312" r:id="rId18"/>
    <p:sldId id="310" r:id="rId19"/>
    <p:sldId id="313" r:id="rId20"/>
    <p:sldId id="315" r:id="rId21"/>
    <p:sldId id="316" r:id="rId22"/>
    <p:sldId id="317" r:id="rId23"/>
    <p:sldId id="318" r:id="rId24"/>
    <p:sldId id="319" r:id="rId25"/>
    <p:sldId id="320" r:id="rId26"/>
    <p:sldId id="283" r:id="rId27"/>
    <p:sldId id="293" r:id="rId28"/>
    <p:sldId id="284" r:id="rId29"/>
    <p:sldId id="285" r:id="rId30"/>
    <p:sldId id="286" r:id="rId31"/>
    <p:sldId id="287" r:id="rId32"/>
    <p:sldId id="295" r:id="rId33"/>
    <p:sldId id="292" r:id="rId34"/>
    <p:sldId id="263" r:id="rId35"/>
    <p:sldId id="296" r:id="rId36"/>
    <p:sldId id="299" r:id="rId37"/>
    <p:sldId id="264" r:id="rId38"/>
    <p:sldId id="297" r:id="rId39"/>
    <p:sldId id="298" r:id="rId40"/>
    <p:sldId id="265" r:id="rId41"/>
    <p:sldId id="266" r:id="rId42"/>
    <p:sldId id="267" r:id="rId43"/>
    <p:sldId id="288" r:id="rId44"/>
    <p:sldId id="305" r:id="rId45"/>
    <p:sldId id="290" r:id="rId46"/>
    <p:sldId id="300" r:id="rId47"/>
    <p:sldId id="301" r:id="rId48"/>
    <p:sldId id="302" r:id="rId49"/>
    <p:sldId id="303" r:id="rId50"/>
    <p:sldId id="268" r:id="rId51"/>
    <p:sldId id="269" r:id="rId52"/>
    <p:sldId id="270" r:id="rId53"/>
    <p:sldId id="271" r:id="rId54"/>
    <p:sldId id="272" r:id="rId55"/>
    <p:sldId id="273" r:id="rId56"/>
    <p:sldId id="274" r:id="rId57"/>
    <p:sldId id="275" r:id="rId58"/>
    <p:sldId id="276" r:id="rId59"/>
    <p:sldId id="277" r:id="rId60"/>
    <p:sldId id="278" r:id="rId61"/>
    <p:sldId id="281" r:id="rId62"/>
    <p:sldId id="321" r:id="rId6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9" d="100"/>
          <a:sy n="109" d="100"/>
        </p:scale>
        <p:origin x="32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63899B6F-9353-4319-A441-3BACE7ACA219}" type="datetimeFigureOut">
              <a:rPr lang="fa-IR" smtClean="0"/>
              <a:pPr/>
              <a:t>20/07/1440</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471A12A4-E98E-4431-B184-B22F1FF1D7EF}" type="slidenum">
              <a:rPr lang="fa-IR" smtClean="0"/>
              <a:pPr/>
              <a:t>‹#›</a:t>
            </a:fld>
            <a:endParaRPr lang="fa-IR"/>
          </a:p>
        </p:txBody>
      </p:sp>
    </p:spTree>
    <p:extLst>
      <p:ext uri="{BB962C8B-B14F-4D97-AF65-F5344CB8AC3E}">
        <p14:creationId xmlns:p14="http://schemas.microsoft.com/office/powerpoint/2010/main" val="42686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5663F84-B61B-4911-9A0A-99A34B9A3089}" type="datetimeFigureOut">
              <a:rPr lang="fa-IR" smtClean="0"/>
              <a:pPr/>
              <a:t>20/07/1440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8941BC2-3799-4C54-BE06-BE1C78E0CDA5}" type="slidenum">
              <a:rPr lang="fa-IR" smtClean="0"/>
              <a:pPr/>
              <a:t>‹#›</a:t>
            </a:fld>
            <a:endParaRPr lang="fa-IR"/>
          </a:p>
        </p:txBody>
      </p:sp>
    </p:spTree>
    <p:extLst>
      <p:ext uri="{BB962C8B-B14F-4D97-AF65-F5344CB8AC3E}">
        <p14:creationId xmlns:p14="http://schemas.microsoft.com/office/powerpoint/2010/main" val="25987282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8941BC2-3799-4C54-BE06-BE1C78E0CDA5}" type="slidenum">
              <a:rPr lang="fa-IR" smtClean="0"/>
              <a:pPr/>
              <a:t>1</a:t>
            </a:fld>
            <a:endParaRPr lang="fa-IR"/>
          </a:p>
        </p:txBody>
      </p:sp>
    </p:spTree>
    <p:extLst>
      <p:ext uri="{BB962C8B-B14F-4D97-AF65-F5344CB8AC3E}">
        <p14:creationId xmlns:p14="http://schemas.microsoft.com/office/powerpoint/2010/main" val="153892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8941BC2-3799-4C54-BE06-BE1C78E0CDA5}" type="slidenum">
              <a:rPr lang="fa-IR" smtClean="0"/>
              <a:pPr/>
              <a:t>6</a:t>
            </a:fld>
            <a:endParaRPr lang="fa-IR"/>
          </a:p>
        </p:txBody>
      </p:sp>
    </p:spTree>
    <p:extLst>
      <p:ext uri="{BB962C8B-B14F-4D97-AF65-F5344CB8AC3E}">
        <p14:creationId xmlns:p14="http://schemas.microsoft.com/office/powerpoint/2010/main" val="2763539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A846BA4-959A-4CFA-99E5-175C5BD49380}" type="datetime8">
              <a:rPr lang="fa-IR" smtClean="0"/>
              <a:t>26 مارس 19</a:t>
            </a:fld>
            <a:endParaRPr lang="fa-IR"/>
          </a:p>
        </p:txBody>
      </p:sp>
      <p:sp>
        <p:nvSpPr>
          <p:cNvPr id="5" name="Footer Placeholder 4"/>
          <p:cNvSpPr>
            <a:spLocks noGrp="1"/>
          </p:cNvSpPr>
          <p:nvPr>
            <p:ph type="ftr" sz="quarter" idx="11"/>
          </p:nvPr>
        </p:nvSpPr>
        <p:spPr/>
        <p:txBody>
          <a:bodyPr/>
          <a:lstStyle/>
          <a:p>
            <a:r>
              <a:rPr lang="fa-IR" smtClean="0"/>
              <a:t>تهیه و تدوین : مجتبی صفابخش</a:t>
            </a:r>
            <a:endParaRPr lang="fa-IR"/>
          </a:p>
        </p:txBody>
      </p:sp>
      <p:sp>
        <p:nvSpPr>
          <p:cNvPr id="6" name="Slide Number Placeholder 5"/>
          <p:cNvSpPr>
            <a:spLocks noGrp="1"/>
          </p:cNvSpPr>
          <p:nvPr>
            <p:ph type="sldNum" sz="quarter" idx="12"/>
          </p:nvPr>
        </p:nvSpPr>
        <p:spPr/>
        <p:txBody>
          <a:bodyPr/>
          <a:lstStyle/>
          <a:p>
            <a:fld id="{DC48A1B8-F1B5-412F-AC19-1C14D02838B2}"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C87C2BC-8D70-4B32-A551-F81D08F89F81}" type="datetime8">
              <a:rPr lang="fa-IR" smtClean="0"/>
              <a:t>26 مارس 19</a:t>
            </a:fld>
            <a:endParaRPr lang="fa-IR"/>
          </a:p>
        </p:txBody>
      </p:sp>
      <p:sp>
        <p:nvSpPr>
          <p:cNvPr id="5" name="Footer Placeholder 4"/>
          <p:cNvSpPr>
            <a:spLocks noGrp="1"/>
          </p:cNvSpPr>
          <p:nvPr>
            <p:ph type="ftr" sz="quarter" idx="11"/>
          </p:nvPr>
        </p:nvSpPr>
        <p:spPr/>
        <p:txBody>
          <a:bodyPr/>
          <a:lstStyle/>
          <a:p>
            <a:r>
              <a:rPr lang="fa-IR" smtClean="0"/>
              <a:t>تهیه و تدوین : مجتبی صفابخش</a:t>
            </a:r>
            <a:endParaRPr lang="fa-IR"/>
          </a:p>
        </p:txBody>
      </p:sp>
      <p:sp>
        <p:nvSpPr>
          <p:cNvPr id="6" name="Slide Number Placeholder 5"/>
          <p:cNvSpPr>
            <a:spLocks noGrp="1"/>
          </p:cNvSpPr>
          <p:nvPr>
            <p:ph type="sldNum" sz="quarter" idx="12"/>
          </p:nvPr>
        </p:nvSpPr>
        <p:spPr/>
        <p:txBody>
          <a:bodyPr/>
          <a:lstStyle/>
          <a:p>
            <a:fld id="{DC48A1B8-F1B5-412F-AC19-1C14D02838B2}"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957D2F3-37C8-4B54-9000-536DA261ACF5}" type="datetime8">
              <a:rPr lang="fa-IR" smtClean="0"/>
              <a:t>26 مارس 19</a:t>
            </a:fld>
            <a:endParaRPr lang="fa-IR"/>
          </a:p>
        </p:txBody>
      </p:sp>
      <p:sp>
        <p:nvSpPr>
          <p:cNvPr id="5" name="Footer Placeholder 4"/>
          <p:cNvSpPr>
            <a:spLocks noGrp="1"/>
          </p:cNvSpPr>
          <p:nvPr>
            <p:ph type="ftr" sz="quarter" idx="11"/>
          </p:nvPr>
        </p:nvSpPr>
        <p:spPr/>
        <p:txBody>
          <a:bodyPr/>
          <a:lstStyle/>
          <a:p>
            <a:r>
              <a:rPr lang="fa-IR" smtClean="0"/>
              <a:t>تهیه و تدوین : مجتبی صفابخش</a:t>
            </a:r>
            <a:endParaRPr lang="fa-IR"/>
          </a:p>
        </p:txBody>
      </p:sp>
      <p:sp>
        <p:nvSpPr>
          <p:cNvPr id="6" name="Slide Number Placeholder 5"/>
          <p:cNvSpPr>
            <a:spLocks noGrp="1"/>
          </p:cNvSpPr>
          <p:nvPr>
            <p:ph type="sldNum" sz="quarter" idx="12"/>
          </p:nvPr>
        </p:nvSpPr>
        <p:spPr/>
        <p:txBody>
          <a:bodyPr/>
          <a:lstStyle/>
          <a:p>
            <a:fld id="{DC48A1B8-F1B5-412F-AC19-1C14D02838B2}"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C6159E4-19F0-469D-AE47-5C15E8F3FA98}" type="datetime8">
              <a:rPr lang="fa-IR" smtClean="0"/>
              <a:t>26 مارس 19</a:t>
            </a:fld>
            <a:endParaRPr lang="fa-IR"/>
          </a:p>
        </p:txBody>
      </p:sp>
      <p:sp>
        <p:nvSpPr>
          <p:cNvPr id="5" name="Footer Placeholder 4"/>
          <p:cNvSpPr>
            <a:spLocks noGrp="1"/>
          </p:cNvSpPr>
          <p:nvPr>
            <p:ph type="ftr" sz="quarter" idx="11"/>
          </p:nvPr>
        </p:nvSpPr>
        <p:spPr/>
        <p:txBody>
          <a:bodyPr/>
          <a:lstStyle/>
          <a:p>
            <a:r>
              <a:rPr lang="fa-IR" smtClean="0"/>
              <a:t>تهیه و تدوین : مجتبی صفابخش</a:t>
            </a:r>
            <a:endParaRPr lang="fa-IR"/>
          </a:p>
        </p:txBody>
      </p:sp>
      <p:sp>
        <p:nvSpPr>
          <p:cNvPr id="6" name="Slide Number Placeholder 5"/>
          <p:cNvSpPr>
            <a:spLocks noGrp="1"/>
          </p:cNvSpPr>
          <p:nvPr>
            <p:ph type="sldNum" sz="quarter" idx="12"/>
          </p:nvPr>
        </p:nvSpPr>
        <p:spPr/>
        <p:txBody>
          <a:bodyPr/>
          <a:lstStyle/>
          <a:p>
            <a:fld id="{DC48A1B8-F1B5-412F-AC19-1C14D02838B2}"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F47821-7184-48DA-B838-E9968A736340}" type="datetime8">
              <a:rPr lang="fa-IR" smtClean="0"/>
              <a:t>26 مارس 19</a:t>
            </a:fld>
            <a:endParaRPr lang="fa-IR"/>
          </a:p>
        </p:txBody>
      </p:sp>
      <p:sp>
        <p:nvSpPr>
          <p:cNvPr id="5" name="Footer Placeholder 4"/>
          <p:cNvSpPr>
            <a:spLocks noGrp="1"/>
          </p:cNvSpPr>
          <p:nvPr>
            <p:ph type="ftr" sz="quarter" idx="11"/>
          </p:nvPr>
        </p:nvSpPr>
        <p:spPr/>
        <p:txBody>
          <a:bodyPr/>
          <a:lstStyle/>
          <a:p>
            <a:r>
              <a:rPr lang="fa-IR" smtClean="0"/>
              <a:t>تهیه و تدوین : مجتبی صفابخش</a:t>
            </a:r>
            <a:endParaRPr lang="fa-IR"/>
          </a:p>
        </p:txBody>
      </p:sp>
      <p:sp>
        <p:nvSpPr>
          <p:cNvPr id="6" name="Slide Number Placeholder 5"/>
          <p:cNvSpPr>
            <a:spLocks noGrp="1"/>
          </p:cNvSpPr>
          <p:nvPr>
            <p:ph type="sldNum" sz="quarter" idx="12"/>
          </p:nvPr>
        </p:nvSpPr>
        <p:spPr/>
        <p:txBody>
          <a:bodyPr/>
          <a:lstStyle/>
          <a:p>
            <a:fld id="{DC48A1B8-F1B5-412F-AC19-1C14D02838B2}"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F5DF888-964E-48D8-BF09-31B7EACCF24C}" type="datetime8">
              <a:rPr lang="fa-IR" smtClean="0"/>
              <a:t>26 مارس 19</a:t>
            </a:fld>
            <a:endParaRPr lang="fa-IR"/>
          </a:p>
        </p:txBody>
      </p:sp>
      <p:sp>
        <p:nvSpPr>
          <p:cNvPr id="6" name="Footer Placeholder 5"/>
          <p:cNvSpPr>
            <a:spLocks noGrp="1"/>
          </p:cNvSpPr>
          <p:nvPr>
            <p:ph type="ftr" sz="quarter" idx="11"/>
          </p:nvPr>
        </p:nvSpPr>
        <p:spPr/>
        <p:txBody>
          <a:bodyPr/>
          <a:lstStyle/>
          <a:p>
            <a:r>
              <a:rPr lang="fa-IR" smtClean="0"/>
              <a:t>تهیه و تدوین : مجتبی صفابخش</a:t>
            </a:r>
            <a:endParaRPr lang="fa-IR"/>
          </a:p>
        </p:txBody>
      </p:sp>
      <p:sp>
        <p:nvSpPr>
          <p:cNvPr id="7" name="Slide Number Placeholder 6"/>
          <p:cNvSpPr>
            <a:spLocks noGrp="1"/>
          </p:cNvSpPr>
          <p:nvPr>
            <p:ph type="sldNum" sz="quarter" idx="12"/>
          </p:nvPr>
        </p:nvSpPr>
        <p:spPr/>
        <p:txBody>
          <a:bodyPr/>
          <a:lstStyle/>
          <a:p>
            <a:fld id="{DC48A1B8-F1B5-412F-AC19-1C14D02838B2}"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54958D9-C369-4335-90F6-3B060BA09FBF}" type="datetime8">
              <a:rPr lang="fa-IR" smtClean="0"/>
              <a:t>26 مارس 19</a:t>
            </a:fld>
            <a:endParaRPr lang="fa-IR"/>
          </a:p>
        </p:txBody>
      </p:sp>
      <p:sp>
        <p:nvSpPr>
          <p:cNvPr id="8" name="Footer Placeholder 7"/>
          <p:cNvSpPr>
            <a:spLocks noGrp="1"/>
          </p:cNvSpPr>
          <p:nvPr>
            <p:ph type="ftr" sz="quarter" idx="11"/>
          </p:nvPr>
        </p:nvSpPr>
        <p:spPr/>
        <p:txBody>
          <a:bodyPr/>
          <a:lstStyle/>
          <a:p>
            <a:r>
              <a:rPr lang="fa-IR" smtClean="0"/>
              <a:t>تهیه و تدوین : مجتبی صفابخش</a:t>
            </a:r>
            <a:endParaRPr lang="fa-IR"/>
          </a:p>
        </p:txBody>
      </p:sp>
      <p:sp>
        <p:nvSpPr>
          <p:cNvPr id="9" name="Slide Number Placeholder 8"/>
          <p:cNvSpPr>
            <a:spLocks noGrp="1"/>
          </p:cNvSpPr>
          <p:nvPr>
            <p:ph type="sldNum" sz="quarter" idx="12"/>
          </p:nvPr>
        </p:nvSpPr>
        <p:spPr/>
        <p:txBody>
          <a:bodyPr/>
          <a:lstStyle/>
          <a:p>
            <a:fld id="{DC48A1B8-F1B5-412F-AC19-1C14D02838B2}"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BBD2733-D461-449E-9CC2-3D39CBEBFD7C}" type="datetime8">
              <a:rPr lang="fa-IR" smtClean="0"/>
              <a:t>26 مارس 19</a:t>
            </a:fld>
            <a:endParaRPr lang="fa-IR"/>
          </a:p>
        </p:txBody>
      </p:sp>
      <p:sp>
        <p:nvSpPr>
          <p:cNvPr id="4" name="Footer Placeholder 3"/>
          <p:cNvSpPr>
            <a:spLocks noGrp="1"/>
          </p:cNvSpPr>
          <p:nvPr>
            <p:ph type="ftr" sz="quarter" idx="11"/>
          </p:nvPr>
        </p:nvSpPr>
        <p:spPr/>
        <p:txBody>
          <a:bodyPr/>
          <a:lstStyle/>
          <a:p>
            <a:r>
              <a:rPr lang="fa-IR" smtClean="0"/>
              <a:t>تهیه و تدوین : مجتبی صفابخش</a:t>
            </a:r>
            <a:endParaRPr lang="fa-IR"/>
          </a:p>
        </p:txBody>
      </p:sp>
      <p:sp>
        <p:nvSpPr>
          <p:cNvPr id="5" name="Slide Number Placeholder 4"/>
          <p:cNvSpPr>
            <a:spLocks noGrp="1"/>
          </p:cNvSpPr>
          <p:nvPr>
            <p:ph type="sldNum" sz="quarter" idx="12"/>
          </p:nvPr>
        </p:nvSpPr>
        <p:spPr/>
        <p:txBody>
          <a:bodyPr/>
          <a:lstStyle/>
          <a:p>
            <a:fld id="{DC48A1B8-F1B5-412F-AC19-1C14D02838B2}"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7E812-DA6D-47DE-B70B-9C02F32FF891}" type="datetime8">
              <a:rPr lang="fa-IR" smtClean="0"/>
              <a:t>26 مارس 19</a:t>
            </a:fld>
            <a:endParaRPr lang="fa-IR"/>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
        <p:nvSpPr>
          <p:cNvPr id="4" name="Slide Number Placeholder 3"/>
          <p:cNvSpPr>
            <a:spLocks noGrp="1"/>
          </p:cNvSpPr>
          <p:nvPr>
            <p:ph type="sldNum" sz="quarter" idx="12"/>
          </p:nvPr>
        </p:nvSpPr>
        <p:spPr/>
        <p:txBody>
          <a:bodyPr/>
          <a:lstStyle/>
          <a:p>
            <a:fld id="{DC48A1B8-F1B5-412F-AC19-1C14D02838B2}"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27C8C-D852-4ED9-9A84-0E4B3A27DD0B}" type="datetime8">
              <a:rPr lang="fa-IR" smtClean="0"/>
              <a:t>26 مارس 19</a:t>
            </a:fld>
            <a:endParaRPr lang="fa-IR"/>
          </a:p>
        </p:txBody>
      </p:sp>
      <p:sp>
        <p:nvSpPr>
          <p:cNvPr id="6" name="Footer Placeholder 5"/>
          <p:cNvSpPr>
            <a:spLocks noGrp="1"/>
          </p:cNvSpPr>
          <p:nvPr>
            <p:ph type="ftr" sz="quarter" idx="11"/>
          </p:nvPr>
        </p:nvSpPr>
        <p:spPr/>
        <p:txBody>
          <a:bodyPr/>
          <a:lstStyle/>
          <a:p>
            <a:r>
              <a:rPr lang="fa-IR" smtClean="0"/>
              <a:t>تهیه و تدوین : مجتبی صفابخش</a:t>
            </a:r>
            <a:endParaRPr lang="fa-IR"/>
          </a:p>
        </p:txBody>
      </p:sp>
      <p:sp>
        <p:nvSpPr>
          <p:cNvPr id="7" name="Slide Number Placeholder 6"/>
          <p:cNvSpPr>
            <a:spLocks noGrp="1"/>
          </p:cNvSpPr>
          <p:nvPr>
            <p:ph type="sldNum" sz="quarter" idx="12"/>
          </p:nvPr>
        </p:nvSpPr>
        <p:spPr/>
        <p:txBody>
          <a:bodyPr/>
          <a:lstStyle/>
          <a:p>
            <a:fld id="{DC48A1B8-F1B5-412F-AC19-1C14D02838B2}"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3D959-71D0-4669-92CE-D00C98459D11}" type="datetime8">
              <a:rPr lang="fa-IR" smtClean="0"/>
              <a:t>26 مارس 19</a:t>
            </a:fld>
            <a:endParaRPr lang="fa-IR"/>
          </a:p>
        </p:txBody>
      </p:sp>
      <p:sp>
        <p:nvSpPr>
          <p:cNvPr id="6" name="Footer Placeholder 5"/>
          <p:cNvSpPr>
            <a:spLocks noGrp="1"/>
          </p:cNvSpPr>
          <p:nvPr>
            <p:ph type="ftr" sz="quarter" idx="11"/>
          </p:nvPr>
        </p:nvSpPr>
        <p:spPr/>
        <p:txBody>
          <a:bodyPr/>
          <a:lstStyle/>
          <a:p>
            <a:r>
              <a:rPr lang="fa-IR" smtClean="0"/>
              <a:t>تهیه و تدوین : مجتبی صفابخش</a:t>
            </a:r>
            <a:endParaRPr lang="fa-IR"/>
          </a:p>
        </p:txBody>
      </p:sp>
      <p:sp>
        <p:nvSpPr>
          <p:cNvPr id="7" name="Slide Number Placeholder 6"/>
          <p:cNvSpPr>
            <a:spLocks noGrp="1"/>
          </p:cNvSpPr>
          <p:nvPr>
            <p:ph type="sldNum" sz="quarter" idx="12"/>
          </p:nvPr>
        </p:nvSpPr>
        <p:spPr/>
        <p:txBody>
          <a:bodyPr/>
          <a:lstStyle/>
          <a:p>
            <a:fld id="{DC48A1B8-F1B5-412F-AC19-1C14D02838B2}"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shadeToTitle="1">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B254715-1355-4E73-8295-DB7123AD442A}" type="datetime8">
              <a:rPr lang="fa-IR" smtClean="0"/>
              <a:t>26 مارس 19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fa-IR" smtClean="0"/>
              <a:t>تهیه و تدوین : مجتبی صفابخش</a:t>
            </a: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48A1B8-F1B5-412F-AC19-1C14D02838B2}"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C48A1B8-F1B5-412F-AC19-1C14D02838B2}" type="slidenum">
              <a:rPr lang="fa-IR" smtClean="0"/>
              <a:pPr/>
              <a:t>1</a:t>
            </a:fld>
            <a:endParaRPr lang="fa-IR"/>
          </a:p>
        </p:txBody>
      </p:sp>
      <p:sp>
        <p:nvSpPr>
          <p:cNvPr id="6" name="Curved Down Ribbon 5"/>
          <p:cNvSpPr/>
          <p:nvPr/>
        </p:nvSpPr>
        <p:spPr>
          <a:xfrm>
            <a:off x="539552" y="1268760"/>
            <a:ext cx="7957382" cy="1872208"/>
          </a:xfrm>
          <a:prstGeom prst="ellipseRibb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fa-IR" sz="2400" b="1" dirty="0" smtClean="0">
                <a:solidFill>
                  <a:schemeClr val="tx1"/>
                </a:solidFill>
                <a:cs typeface="2  Titr" pitchFamily="2" charset="-78"/>
              </a:rPr>
              <a:t>آشنایی با تجهیزات صنعت برق </a:t>
            </a:r>
            <a:r>
              <a:rPr lang="fa-IR" sz="2000" b="1" dirty="0" smtClean="0">
                <a:solidFill>
                  <a:schemeClr val="tx1"/>
                </a:solidFill>
                <a:cs typeface="2  Titr" pitchFamily="2" charset="-78"/>
              </a:rPr>
              <a:t>کلیدهای قدرت (بریکر)</a:t>
            </a:r>
            <a:endParaRPr lang="en-US" sz="2000" dirty="0">
              <a:solidFill>
                <a:schemeClr val="tx1"/>
              </a:solidFill>
              <a:cs typeface="2  Titr" pitchFamily="2" charset="-78"/>
            </a:endParaRPr>
          </a:p>
        </p:txBody>
      </p:sp>
      <p:sp>
        <p:nvSpPr>
          <p:cNvPr id="3" name="Rounded Rectangle 2"/>
          <p:cNvSpPr/>
          <p:nvPr/>
        </p:nvSpPr>
        <p:spPr>
          <a:xfrm>
            <a:off x="1914123" y="4291459"/>
            <a:ext cx="520824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b="1" dirty="0">
                <a:ln w="0"/>
                <a:solidFill>
                  <a:schemeClr val="tx1"/>
                </a:solidFill>
                <a:effectLst>
                  <a:outerShdw blurRad="38100" dist="19050" dir="2700000" algn="tl" rotWithShape="0">
                    <a:schemeClr val="dk1">
                      <a:alpha val="40000"/>
                    </a:schemeClr>
                  </a:outerShdw>
                </a:effectLst>
                <a:latin typeface="Broadway" pitchFamily="82" charset="0"/>
                <a:cs typeface="2  Nazanin" panose="00000400000000000000" pitchFamily="2" charset="-78"/>
              </a:rPr>
              <a:t>بررسی کلیدهای خلاء و </a:t>
            </a:r>
            <a:r>
              <a:rPr lang="en-US" sz="2400" dirty="0">
                <a:ln w="0"/>
                <a:solidFill>
                  <a:schemeClr val="tx1"/>
                </a:solidFill>
                <a:latin typeface="Microsoft JhengHei UI" panose="020B0604030504040204" pitchFamily="34" charset="-120"/>
                <a:ea typeface="Microsoft JhengHei UI" panose="020B0604030504040204" pitchFamily="34" charset="-120"/>
                <a:cs typeface="2  Nazanin" panose="00000400000000000000" pitchFamily="2" charset="-78"/>
              </a:rPr>
              <a:t>SF6</a:t>
            </a:r>
            <a:r>
              <a:rPr lang="fa-IR" sz="2400" b="1" dirty="0">
                <a:ln w="0"/>
                <a:solidFill>
                  <a:schemeClr val="tx1"/>
                </a:solidFill>
                <a:effectLst>
                  <a:outerShdw blurRad="38100" dist="19050" dir="2700000" algn="tl" rotWithShape="0">
                    <a:schemeClr val="dk1">
                      <a:alpha val="40000"/>
                    </a:schemeClr>
                  </a:outerShdw>
                </a:effectLst>
                <a:latin typeface="Broadway" pitchFamily="82" charset="0"/>
                <a:cs typeface="2  Nazanin" panose="00000400000000000000" pitchFamily="2" charset="-78"/>
              </a:rPr>
              <a:t/>
            </a:r>
            <a:br>
              <a:rPr lang="fa-IR" sz="2400" b="1" dirty="0">
                <a:ln w="0"/>
                <a:solidFill>
                  <a:schemeClr val="tx1"/>
                </a:solidFill>
                <a:effectLst>
                  <a:outerShdw blurRad="38100" dist="19050" dir="2700000" algn="tl" rotWithShape="0">
                    <a:schemeClr val="dk1">
                      <a:alpha val="40000"/>
                    </a:schemeClr>
                  </a:outerShdw>
                </a:effectLst>
                <a:latin typeface="Broadway" pitchFamily="82" charset="0"/>
                <a:cs typeface="2  Nazanin" panose="00000400000000000000" pitchFamily="2" charset="-78"/>
              </a:rPr>
            </a:br>
            <a:r>
              <a:rPr lang="fa-IR" sz="2400" b="1" dirty="0">
                <a:ln w="0"/>
                <a:solidFill>
                  <a:schemeClr val="tx1"/>
                </a:solidFill>
                <a:effectLst>
                  <a:outerShdw blurRad="38100" dist="19050" dir="2700000" algn="tl" rotWithShape="0">
                    <a:schemeClr val="dk1">
                      <a:alpha val="40000"/>
                    </a:schemeClr>
                  </a:outerShdw>
                </a:effectLst>
                <a:latin typeface="Broadway" pitchFamily="82" charset="0"/>
                <a:cs typeface="2  Nazanin" panose="00000400000000000000" pitchFamily="2" charset="-78"/>
              </a:rPr>
              <a:t>و مقایسه آنها</a:t>
            </a:r>
            <a:endParaRPr lang="fa-IR" sz="2400" b="1" dirty="0">
              <a:ln w="0"/>
              <a:solidFill>
                <a:schemeClr val="tx1"/>
              </a:solidFill>
              <a:effectLst>
                <a:outerShdw blurRad="38100" dist="19050" dir="2700000" algn="tl" rotWithShape="0">
                  <a:schemeClr val="dk1">
                    <a:alpha val="40000"/>
                  </a:schemeClr>
                </a:outerShdw>
              </a:effectLst>
              <a:cs typeface="2  Nazanin" panose="00000400000000000000" pitchFamily="2" charset="-78"/>
            </a:endParaRPr>
          </a:p>
        </p:txBody>
      </p:sp>
      <p:sp>
        <p:nvSpPr>
          <p:cNvPr id="7" name="Footer Placeholder 6"/>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cuum.JPG"/>
          <p:cNvPicPr>
            <a:picLocks noChangeAspect="1"/>
          </p:cNvPicPr>
          <p:nvPr/>
        </p:nvPicPr>
        <p:blipFill>
          <a:blip r:embed="rId2" cstate="print"/>
          <a:stretch>
            <a:fillRect/>
          </a:stretch>
        </p:blipFill>
        <p:spPr>
          <a:xfrm>
            <a:off x="1714480" y="357166"/>
            <a:ext cx="5686425" cy="5429250"/>
          </a:xfrm>
          <a:prstGeom prst="rect">
            <a:avLst/>
          </a:prstGeom>
        </p:spPr>
      </p:pic>
      <p:sp>
        <p:nvSpPr>
          <p:cNvPr id="3" name="TextBox 2"/>
          <p:cNvSpPr txBox="1"/>
          <p:nvPr/>
        </p:nvSpPr>
        <p:spPr>
          <a:xfrm>
            <a:off x="1643042" y="5917188"/>
            <a:ext cx="5715040" cy="369332"/>
          </a:xfrm>
          <a:prstGeom prst="rect">
            <a:avLst/>
          </a:prstGeom>
          <a:noFill/>
        </p:spPr>
        <p:txBody>
          <a:bodyPr wrap="square" rtlCol="0">
            <a:spAutoFit/>
          </a:bodyPr>
          <a:lstStyle/>
          <a:p>
            <a:pPr algn="ctr"/>
            <a:r>
              <a:rPr lang="fa-IR" dirty="0" smtClean="0">
                <a:solidFill>
                  <a:schemeClr val="bg1"/>
                </a:solidFill>
              </a:rPr>
              <a:t>نمایی از مکانیزم فنری کلید خلاء</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DC48A1B8-F1B5-412F-AC19-1C14D02838B2}" type="slidenum">
              <a:rPr lang="fa-IR" smtClean="0"/>
              <a:pPr/>
              <a:t>10</a:t>
            </a:fld>
            <a:endParaRPr lang="fa-IR"/>
          </a:p>
        </p:txBody>
      </p:sp>
      <p:sp>
        <p:nvSpPr>
          <p:cNvPr id="4" name="Footer Placeholder 3"/>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214414" y="500042"/>
            <a:ext cx="672017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3600" b="1" dirty="0" smtClean="0">
                <a:solidFill>
                  <a:schemeClr val="bg1"/>
                </a:solidFill>
                <a:latin typeface="Tahoma" pitchFamily="34" charset="0"/>
                <a:ea typeface="Times New Roman" pitchFamily="18" charset="0"/>
                <a:cs typeface="B Kamran" pitchFamily="2" charset="-78"/>
              </a:rPr>
              <a:t>اصول کارکرد </a:t>
            </a:r>
            <a:r>
              <a:rPr kumimoji="0" lang="ar-SA" sz="36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کلید</a:t>
            </a:r>
            <a:r>
              <a:rPr kumimoji="0" lang="ar-SA" sz="3600" b="1" i="0" u="none" strike="noStrike" cap="none" normalizeH="0" baseline="0" dirty="0" smtClean="0">
                <a:ln>
                  <a:noFill/>
                </a:ln>
                <a:solidFill>
                  <a:schemeClr val="bg1"/>
                </a:solidFill>
                <a:effectLst/>
                <a:latin typeface="Aharoni" pitchFamily="2" charset="-79"/>
                <a:ea typeface="Times New Roman" pitchFamily="18" charset="0"/>
                <a:cs typeface="B Kamran" pitchFamily="2" charset="-78"/>
              </a:rPr>
              <a:t> </a:t>
            </a:r>
            <a:r>
              <a:rPr kumimoji="0" lang="fa-IR" sz="3600" b="1" i="0" u="none" strike="noStrike" cap="none" normalizeH="0" baseline="0" dirty="0" smtClean="0">
                <a:ln>
                  <a:noFill/>
                </a:ln>
                <a:solidFill>
                  <a:schemeClr val="bg1"/>
                </a:solidFill>
                <a:effectLst/>
                <a:latin typeface="Aharoni" pitchFamily="2" charset="-79"/>
                <a:ea typeface="Times New Roman" pitchFamily="18" charset="0"/>
                <a:cs typeface="B Kamran" pitchFamily="2" charset="-78"/>
              </a:rPr>
              <a:t>های</a:t>
            </a:r>
            <a:r>
              <a:rPr kumimoji="0" lang="fa-IR" sz="3600" b="1" i="0" u="none" strike="noStrike" cap="none" normalizeH="0" dirty="0" smtClean="0">
                <a:ln>
                  <a:noFill/>
                </a:ln>
                <a:solidFill>
                  <a:schemeClr val="bg1"/>
                </a:solidFill>
                <a:effectLst/>
                <a:latin typeface="Aharoni" pitchFamily="2" charset="-79"/>
                <a:ea typeface="Times New Roman" pitchFamily="18" charset="0"/>
                <a:cs typeface="B Kamran" pitchFamily="2" charset="-78"/>
              </a:rPr>
              <a:t> </a:t>
            </a:r>
            <a:r>
              <a:rPr kumimoji="0" lang="ar-SA" sz="36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خلا</a:t>
            </a:r>
            <a:r>
              <a:rPr kumimoji="0" lang="en-US" sz="2400" b="1" i="0" u="none" strike="noStrike" cap="none" normalizeH="0" baseline="0" dirty="0" smtClean="0">
                <a:ln>
                  <a:noFill/>
                </a:ln>
                <a:solidFill>
                  <a:schemeClr val="bg1"/>
                </a:solidFill>
                <a:effectLst/>
                <a:latin typeface="Times New Roman" pitchFamily="18" charset="0"/>
                <a:ea typeface="Times New Roman" pitchFamily="18" charset="0"/>
                <a:cs typeface="B Kamran" pitchFamily="2" charset="-78"/>
              </a:rPr>
              <a:t>(vacuum circuit breaker) </a:t>
            </a:r>
            <a:r>
              <a:rPr kumimoji="0" lang="ar-SA" sz="2400" b="1" i="0" u="none" strike="noStrike" cap="none" normalizeH="0" baseline="0" dirty="0" smtClean="0">
                <a:ln>
                  <a:noFill/>
                </a:ln>
                <a:solidFill>
                  <a:schemeClr val="bg1"/>
                </a:solidFill>
                <a:effectLst/>
                <a:latin typeface="Aharoni" pitchFamily="2" charset="-79"/>
                <a:ea typeface="Times New Roman" pitchFamily="18" charset="0"/>
                <a:cs typeface="B Kamran" pitchFamily="2" charset="-78"/>
              </a:rPr>
              <a:t> </a:t>
            </a:r>
            <a:endParaRPr kumimoji="0" lang="ar-SA" sz="5400" b="1" i="0" u="none" strike="noStrike" cap="none" normalizeH="0" baseline="0" dirty="0" smtClean="0">
              <a:ln>
                <a:noFill/>
              </a:ln>
              <a:solidFill>
                <a:schemeClr val="bg1"/>
              </a:solidFill>
              <a:effectLst/>
              <a:latin typeface="Arial" pitchFamily="34" charset="0"/>
              <a:cs typeface="B Kamran" pitchFamily="2" charset="-78"/>
            </a:endParaRPr>
          </a:p>
        </p:txBody>
      </p:sp>
      <p:sp>
        <p:nvSpPr>
          <p:cNvPr id="18434" name="Rectangle 2"/>
          <p:cNvSpPr>
            <a:spLocks noChangeArrowheads="1"/>
          </p:cNvSpPr>
          <p:nvPr/>
        </p:nvSpPr>
        <p:spPr bwMode="auto">
          <a:xfrm>
            <a:off x="571472" y="1500174"/>
            <a:ext cx="800105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این کلید ها با اصول م</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تفاوت</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ی از دیگر کلید ها کار می کنند ، زیرا هیچ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ماده ای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برای یونیزه شدن در موقع باز شدن کنتاکت ها وجود ندارد . این کلیدها کاملا آب بندی می باشند ودر نتیجه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ساکت</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بوده و</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هیچگاه در معرض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آلودگی</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هوا قرار نمی گیرند . </a:t>
            </a:r>
            <a:endPar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عامل</a:t>
            </a:r>
            <a:r>
              <a:rPr kumimoji="0" lang="fa-IR" sz="2400" b="0" i="0" u="none" strike="noStrike" cap="none" normalizeH="0" dirty="0" smtClean="0">
                <a:ln>
                  <a:noFill/>
                </a:ln>
                <a:solidFill>
                  <a:srgbClr val="FFFF00"/>
                </a:solidFill>
                <a:effectLst/>
                <a:latin typeface="Tahoma" pitchFamily="34" charset="0"/>
                <a:ea typeface="Times New Roman" pitchFamily="18" charset="0"/>
                <a:cs typeface="B Tabassom" pitchFamily="2" charset="-78"/>
              </a:rPr>
              <a:t>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هدایت</a:t>
            </a:r>
            <a:r>
              <a:rPr kumimoji="0" lang="ar-SA" sz="2400" b="0" i="0" u="none" strike="noStrike" cap="none" normalizeH="0" baseline="0" dirty="0" smtClean="0">
                <a:ln>
                  <a:noFill/>
                </a:ln>
                <a:solidFill>
                  <a:srgbClr val="FFFF00"/>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جریان</a:t>
            </a:r>
            <a:r>
              <a:rPr kumimoji="0" lang="ar-SA" sz="2400" b="0" i="0" u="none" strike="noStrike" cap="none" normalizeH="0" baseline="0" dirty="0" smtClean="0">
                <a:ln>
                  <a:noFill/>
                </a:ln>
                <a:solidFill>
                  <a:srgbClr val="FFFF00"/>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و</a:t>
            </a:r>
            <a:r>
              <a:rPr kumimoji="0" lang="ar-SA" sz="2400" b="0" i="0" u="none" strike="noStrike" cap="none" normalizeH="0" baseline="0" dirty="0" smtClean="0">
                <a:ln>
                  <a:noFill/>
                </a:ln>
                <a:solidFill>
                  <a:srgbClr val="FFFF00"/>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ایجاد</a:t>
            </a:r>
            <a:r>
              <a:rPr kumimoji="0" lang="ar-SA" sz="2400" b="0" i="0" u="none" strike="noStrike" cap="none" normalizeH="0" baseline="0" dirty="0" smtClean="0">
                <a:ln>
                  <a:noFill/>
                </a:ln>
                <a:solidFill>
                  <a:srgbClr val="FFFF00"/>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قوس</a:t>
            </a:r>
            <a:r>
              <a:rPr kumimoji="0" lang="ar-SA" sz="2400" b="0" i="0" u="none" strike="noStrike" cap="none" normalizeH="0" baseline="0" dirty="0" smtClean="0">
                <a:ln>
                  <a:noFill/>
                </a:ln>
                <a:solidFill>
                  <a:srgbClr val="FFFF00"/>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الکتریکی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هنگام</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جدا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شدن</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کنتاکتها از</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یکدیگر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حاملهای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باردار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یا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یونها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هستند،</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خلاء</a:t>
            </a:r>
            <a:r>
              <a:rPr kumimoji="0" lang="ar-SA" sz="2400" b="0" i="0" u="none" strike="noStrike" cap="none" normalizeH="0" baseline="0" dirty="0" smtClean="0">
                <a:ln>
                  <a:noFill/>
                </a:ln>
                <a:solidFill>
                  <a:srgbClr val="FFFF00"/>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کامل</a:t>
            </a:r>
            <a:r>
              <a:rPr kumimoji="0" lang="ar-SA" sz="2400" b="0" i="0" u="none" strike="noStrike" cap="none" normalizeH="0" baseline="0" dirty="0" smtClean="0">
                <a:ln>
                  <a:noFill/>
                </a:ln>
                <a:solidFill>
                  <a:srgbClr val="FFFF00"/>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هیچ</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ماده یونیزه</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یا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حامل</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باردار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وجود</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ندارد</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لذا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جدا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شدن</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کنتاکتها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بصورت</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تئوریک</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بایستی بدون</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ایجاد</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قوس</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باشد،</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البته</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در</a:t>
            </a:r>
            <a:r>
              <a:rPr kumimoji="0" lang="ar-SA" sz="2400" b="0" i="0" u="none" strike="noStrike" cap="none" normalizeH="0" baseline="0" dirty="0" smtClean="0">
                <a:ln>
                  <a:noFill/>
                </a:ln>
                <a:solidFill>
                  <a:srgbClr val="FFFF00"/>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عمل</a:t>
            </a:r>
            <a:r>
              <a:rPr kumimoji="0" lang="ar-SA" sz="2400" b="0" i="0" u="none" strike="noStrike" cap="none" normalizeH="0" baseline="0" dirty="0" smtClean="0">
                <a:ln>
                  <a:noFill/>
                </a:ln>
                <a:solidFill>
                  <a:srgbClr val="FFFF00"/>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به</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علت</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تبخیر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مختصر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سطوح</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کنتاکتها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،محیط</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حامل یونها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باردار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که</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مناسب</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برقراری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قوس</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الکتریکی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است</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ایجاد</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شود.</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عبور</a:t>
            </a:r>
            <a:r>
              <a:rPr kumimoji="0" lang="ar-SA" sz="2400" b="0" i="0" u="none" strike="noStrike" cap="none" normalizeH="0" baseline="0" dirty="0" smtClean="0">
                <a:ln>
                  <a:noFill/>
                </a:ln>
                <a:solidFill>
                  <a:srgbClr val="FFFF00"/>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جریان</a:t>
            </a:r>
            <a:r>
              <a:rPr kumimoji="0" lang="ar-SA" sz="2400" b="0" i="0" u="none" strike="noStrike" cap="none" normalizeH="0" baseline="0" dirty="0" smtClean="0">
                <a:ln>
                  <a:noFill/>
                </a:ln>
                <a:solidFill>
                  <a:srgbClr val="FFFF00"/>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از نقطه</a:t>
            </a:r>
            <a:r>
              <a:rPr kumimoji="0" lang="ar-SA" sz="2400" b="0" i="0" u="none" strike="noStrike" cap="none" normalizeH="0" baseline="0" dirty="0" smtClean="0">
                <a:ln>
                  <a:noFill/>
                </a:ln>
                <a:solidFill>
                  <a:srgbClr val="FFFF00"/>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صفر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این</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ذرات</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معلق</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فلز</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سریعا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سرد</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شده</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روی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کنتاکتها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نشینند</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 نتیجتا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جرقه</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خاموش</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شود.</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واقع</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کلید</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خلاء</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از</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مقاومت</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بالای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خلاء</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مقابل بازگشت</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ولتاژ</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نبود</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یا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کمبود</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ذرات</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هادی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جریان</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فضای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مابین</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کنتاکتها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استفاده</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 شود.</a:t>
            </a:r>
            <a:endPar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r>
              <a:rPr lang="fa-IR" sz="2400" dirty="0" smtClean="0">
                <a:solidFill>
                  <a:schemeClr val="bg1"/>
                </a:solidFill>
                <a:latin typeface="Tahoma" pitchFamily="34" charset="0"/>
                <a:ea typeface="Times New Roman" pitchFamily="18" charset="0"/>
                <a:cs typeface="B Tabassom" pitchFamily="2" charset="-78"/>
              </a:rPr>
              <a:t>اکثرا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این</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کلیدها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تا</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ولتاژ</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en-US" sz="2400" b="0" i="0" u="none" strike="noStrike" cap="none" normalizeH="0" dirty="0" smtClean="0">
                <a:ln>
                  <a:noFill/>
                </a:ln>
                <a:solidFill>
                  <a:schemeClr val="bg1"/>
                </a:solidFill>
                <a:effectLst/>
                <a:latin typeface="Aharoni" pitchFamily="2" charset="-79"/>
                <a:ea typeface="Times New Roman" pitchFamily="18" charset="0"/>
                <a:cs typeface="B Tabassom" pitchFamily="2" charset="-78"/>
              </a:rPr>
              <a:t> </a:t>
            </a:r>
            <a:r>
              <a:rPr kumimoji="0" lang="en-US" sz="2400" b="0" i="0" u="none" strike="noStrike" cap="none" normalizeH="0" dirty="0" smtClean="0">
                <a:ln>
                  <a:noFill/>
                </a:ln>
                <a:solidFill>
                  <a:srgbClr val="FFFF00"/>
                </a:solidFill>
                <a:effectLst/>
                <a:latin typeface="Aharoni" pitchFamily="2" charset="-79"/>
                <a:ea typeface="Times New Roman" pitchFamily="18" charset="0"/>
                <a:cs typeface="B Tabassom" pitchFamily="2" charset="-78"/>
              </a:rPr>
              <a:t>36kv</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بکار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روند</a:t>
            </a:r>
            <a:r>
              <a:rPr kumimoji="0" lang="en-US"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برای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ولتازهای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بالاتر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از</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اتصال</a:t>
            </a:r>
            <a:r>
              <a:rPr kumimoji="0" lang="ar-SA" sz="2400" b="0" i="0" u="none" strike="noStrike" cap="none" normalizeH="0" baseline="0" dirty="0" smtClean="0">
                <a:ln>
                  <a:noFill/>
                </a:ln>
                <a:solidFill>
                  <a:srgbClr val="FFFF00"/>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سری</a:t>
            </a:r>
            <a:r>
              <a:rPr kumimoji="0" lang="ar-SA" sz="2400" b="0" i="0" u="none" strike="noStrike" cap="none" normalizeH="0" baseline="0" dirty="0" smtClean="0">
                <a:ln>
                  <a:noFill/>
                </a:ln>
                <a:solidFill>
                  <a:srgbClr val="FFFF00"/>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چند</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کلی</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استفاده می شود .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از</a:t>
            </a:r>
            <a:r>
              <a:rPr kumimoji="0" lang="fa-IR" sz="2400" b="0" i="0" u="none" strike="noStrike" cap="none" normalizeH="0" dirty="0" smtClean="0">
                <a:ln>
                  <a:noFill/>
                </a:ln>
                <a:solidFill>
                  <a:schemeClr val="bg1"/>
                </a:solidFill>
                <a:effectLst/>
                <a:latin typeface="Tahoma" pitchFamily="34" charset="0"/>
                <a:ea typeface="Times New Roman" pitchFamily="18" charset="0"/>
                <a:cs typeface="B Tabassom" pitchFamily="2" charset="-78"/>
              </a:rPr>
              <a:t> کاربردهای این کلید ها می توان به کاربردشان در سیستم ها مترو اشاره کرد.</a:t>
            </a:r>
            <a:endParaRPr kumimoji="0" lang="ar-SA" sz="54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5" name="Slide Number Placeholder 4"/>
          <p:cNvSpPr>
            <a:spLocks noGrp="1"/>
          </p:cNvSpPr>
          <p:nvPr>
            <p:ph type="sldNum" sz="quarter" idx="12"/>
          </p:nvPr>
        </p:nvSpPr>
        <p:spPr/>
        <p:txBody>
          <a:bodyPr/>
          <a:lstStyle/>
          <a:p>
            <a:fld id="{DC48A1B8-F1B5-412F-AC19-1C14D02838B2}" type="slidenum">
              <a:rPr lang="fa-IR" smtClean="0"/>
              <a:pPr/>
              <a:t>11</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928802"/>
            <a:ext cx="8215370" cy="4524315"/>
          </a:xfrm>
          <a:prstGeom prst="rect">
            <a:avLst/>
          </a:prstGeom>
          <a:noFill/>
        </p:spPr>
        <p:txBody>
          <a:bodyPr wrap="square" rtlCol="0">
            <a:spAutoFit/>
          </a:bodyPr>
          <a:lstStyle/>
          <a:p>
            <a:pPr algn="just"/>
            <a:endParaRPr lang="fa-IR" sz="2400" dirty="0" smtClean="0">
              <a:solidFill>
                <a:schemeClr val="bg1"/>
              </a:solidFill>
              <a:cs typeface="B Tabassom" pitchFamily="2" charset="-78"/>
            </a:endParaRPr>
          </a:p>
          <a:p>
            <a:pPr algn="just"/>
            <a:r>
              <a:rPr lang="fa-IR" sz="2400" dirty="0" smtClean="0">
                <a:solidFill>
                  <a:schemeClr val="bg1"/>
                </a:solidFill>
                <a:cs typeface="B Tabassom" pitchFamily="2" charset="-78"/>
              </a:rPr>
              <a:t>از عوامل منفی در این کلید ها می توان به تولید </a:t>
            </a:r>
            <a:r>
              <a:rPr lang="en-US" sz="2400" dirty="0" smtClean="0">
                <a:solidFill>
                  <a:schemeClr val="bg1"/>
                </a:solidFill>
                <a:cs typeface="B Tabassom" pitchFamily="2" charset="-78"/>
              </a:rPr>
              <a:t>  </a:t>
            </a:r>
            <a:r>
              <a:rPr lang="en-US" sz="2400" dirty="0" err="1" smtClean="0">
                <a:solidFill>
                  <a:schemeClr val="bg1"/>
                </a:solidFill>
                <a:cs typeface="B Tabassom" pitchFamily="2" charset="-78"/>
              </a:rPr>
              <a:t>Reignition</a:t>
            </a:r>
            <a:r>
              <a:rPr lang="en-US" sz="2400" dirty="0" smtClean="0">
                <a:solidFill>
                  <a:schemeClr val="bg1"/>
                </a:solidFill>
                <a:cs typeface="B Tabassom" pitchFamily="2" charset="-78"/>
              </a:rPr>
              <a:t> Surge</a:t>
            </a:r>
            <a:r>
              <a:rPr lang="fa-IR" sz="2400" dirty="0" smtClean="0">
                <a:solidFill>
                  <a:schemeClr val="bg1"/>
                </a:solidFill>
                <a:cs typeface="B Tabassom" pitchFamily="2" charset="-78"/>
              </a:rPr>
              <a:t> اشاره کرد .</a:t>
            </a:r>
            <a:r>
              <a:rPr lang="fa-IR" sz="2400" dirty="0" smtClean="0">
                <a:solidFill>
                  <a:srgbClr val="FFFF00"/>
                </a:solidFill>
                <a:cs typeface="B Tabassom" pitchFamily="2" charset="-78"/>
              </a:rPr>
              <a:t>خاصیت دی الکتریک</a:t>
            </a:r>
            <a:r>
              <a:rPr lang="fa-IR" sz="2400" dirty="0" smtClean="0">
                <a:solidFill>
                  <a:schemeClr val="bg1"/>
                </a:solidFill>
                <a:cs typeface="B Tabassom" pitchFamily="2" charset="-78"/>
              </a:rPr>
              <a:t> ما بین الکترودها تابعی است از </a:t>
            </a:r>
            <a:r>
              <a:rPr lang="fa-IR" sz="2400" dirty="0" smtClean="0">
                <a:solidFill>
                  <a:srgbClr val="FFFF00"/>
                </a:solidFill>
                <a:cs typeface="B Tabassom" pitchFamily="2" charset="-78"/>
              </a:rPr>
              <a:t>سطح آرک و حرارت ناشی از آن </a:t>
            </a:r>
            <a:r>
              <a:rPr lang="fa-IR" sz="2400" dirty="0" smtClean="0">
                <a:solidFill>
                  <a:schemeClr val="bg1"/>
                </a:solidFill>
                <a:cs typeface="B Tabassom" pitchFamily="2" charset="-78"/>
              </a:rPr>
              <a:t>، از این رو چنانچه جریان فالت بزرگی در حدود بیش </a:t>
            </a:r>
            <a:r>
              <a:rPr lang="fa-IR" sz="2400" dirty="0" smtClean="0">
                <a:solidFill>
                  <a:srgbClr val="FFFF00"/>
                </a:solidFill>
                <a:cs typeface="B Tabassom" pitchFamily="2" charset="-78"/>
              </a:rPr>
              <a:t>از 10 کیلو آمپر </a:t>
            </a:r>
            <a:r>
              <a:rPr lang="fa-IR" sz="2400" dirty="0" smtClean="0">
                <a:solidFill>
                  <a:schemeClr val="bg1"/>
                </a:solidFill>
                <a:cs typeface="B Tabassom" pitchFamily="2" charset="-78"/>
              </a:rPr>
              <a:t>در این کلیدها رخ دهد یون ها و الکترون هایی در ناحیه پلاسمای مابین الکترودها پس از لحظه صفر بوجود می آیند که تا به آن حد زیاد هستند که </a:t>
            </a:r>
            <a:r>
              <a:rPr lang="fa-IR" sz="2400" dirty="0" smtClean="0">
                <a:solidFill>
                  <a:srgbClr val="FFFF00"/>
                </a:solidFill>
                <a:cs typeface="B Tabassom" pitchFamily="2" charset="-78"/>
              </a:rPr>
              <a:t>مجددا</a:t>
            </a:r>
            <a:r>
              <a:rPr lang="fa-IR" sz="2400" dirty="0" smtClean="0">
                <a:solidFill>
                  <a:schemeClr val="bg1"/>
                </a:solidFill>
                <a:cs typeface="B Tabassom" pitchFamily="2" charset="-78"/>
              </a:rPr>
              <a:t> قوس الکتریکی  بزرگی ما بین الکترودها زده می شود. در قسمت انتهایی قوس به دلیل بالا بودن دانسیته جریان و حرارت شاهد </a:t>
            </a:r>
            <a:r>
              <a:rPr lang="fa-IR" sz="2400" dirty="0" smtClean="0">
                <a:solidFill>
                  <a:srgbClr val="FFFF00"/>
                </a:solidFill>
                <a:cs typeface="B Tabassom" pitchFamily="2" charset="-78"/>
              </a:rPr>
              <a:t>ذوب شدن الکترود </a:t>
            </a:r>
            <a:r>
              <a:rPr lang="fa-IR" sz="2400" dirty="0" smtClean="0">
                <a:solidFill>
                  <a:schemeClr val="bg1"/>
                </a:solidFill>
                <a:cs typeface="B Tabassom" pitchFamily="2" charset="-78"/>
              </a:rPr>
              <a:t>خواهیم بود، و لذا بخارهای مازاد تولید شده از الکترود قدرت خاصیت عایقی مابین الکترودها را کاهش داده و باعث افزایش زمان خاموش شدن قوس و افزایش ولتاژ ما بین دو سر کنتاکت ها می شود ، این امر باعث برقراری مجدد قوسی به نام </a:t>
            </a:r>
            <a:r>
              <a:rPr lang="en-US" sz="2400" dirty="0" err="1" smtClean="0">
                <a:solidFill>
                  <a:schemeClr val="bg1"/>
                </a:solidFill>
                <a:cs typeface="B Tabassom" pitchFamily="2" charset="-78"/>
              </a:rPr>
              <a:t>Reignation</a:t>
            </a:r>
            <a:r>
              <a:rPr lang="en-US" sz="2400" dirty="0" smtClean="0">
                <a:solidFill>
                  <a:schemeClr val="bg1"/>
                </a:solidFill>
                <a:cs typeface="B Tabassom" pitchFamily="2" charset="-78"/>
              </a:rPr>
              <a:t> current</a:t>
            </a:r>
            <a:r>
              <a:rPr lang="fa-IR" sz="2400" dirty="0" smtClean="0">
                <a:solidFill>
                  <a:schemeClr val="bg1"/>
                </a:solidFill>
                <a:cs typeface="B Tabassom" pitchFamily="2" charset="-78"/>
              </a:rPr>
              <a:t> خواهد شد چنانچه این پدیده پیاپی تکرار شود </a:t>
            </a:r>
            <a:r>
              <a:rPr lang="en-US" sz="2400" dirty="0" smtClean="0">
                <a:solidFill>
                  <a:schemeClr val="bg1"/>
                </a:solidFill>
                <a:cs typeface="B Tabassom" pitchFamily="2" charset="-78"/>
              </a:rPr>
              <a:t>Multiple </a:t>
            </a:r>
            <a:r>
              <a:rPr lang="en-US" sz="2400" dirty="0" err="1" smtClean="0">
                <a:solidFill>
                  <a:schemeClr val="bg1"/>
                </a:solidFill>
                <a:cs typeface="B Tabassom" pitchFamily="2" charset="-78"/>
              </a:rPr>
              <a:t>Reignation</a:t>
            </a:r>
            <a:r>
              <a:rPr lang="en-US" sz="2400" dirty="0" smtClean="0">
                <a:solidFill>
                  <a:schemeClr val="bg1"/>
                </a:solidFill>
                <a:cs typeface="B Tabassom" pitchFamily="2" charset="-78"/>
              </a:rPr>
              <a:t> Surge</a:t>
            </a:r>
            <a:r>
              <a:rPr lang="fa-IR" sz="2400" dirty="0" smtClean="0">
                <a:solidFill>
                  <a:schemeClr val="bg1"/>
                </a:solidFill>
                <a:cs typeface="B Tabassom" pitchFamily="2" charset="-78"/>
              </a:rPr>
              <a:t> نامیده می شوند.</a:t>
            </a:r>
          </a:p>
          <a:p>
            <a:pPr algn="just"/>
            <a:endParaRPr lang="fa-IR" sz="2400" dirty="0" smtClean="0">
              <a:solidFill>
                <a:schemeClr val="bg1"/>
              </a:solidFill>
              <a:cs typeface="B Tabassom" pitchFamily="2" charset="-78"/>
            </a:endParaRPr>
          </a:p>
        </p:txBody>
      </p:sp>
      <p:sp>
        <p:nvSpPr>
          <p:cNvPr id="3" name="Rectangle 2"/>
          <p:cNvSpPr/>
          <p:nvPr/>
        </p:nvSpPr>
        <p:spPr>
          <a:xfrm>
            <a:off x="3071802" y="500042"/>
            <a:ext cx="3464410" cy="584775"/>
          </a:xfrm>
          <a:prstGeom prst="rect">
            <a:avLst/>
          </a:prstGeom>
        </p:spPr>
        <p:txBody>
          <a:bodyPr wrap="none">
            <a:spAutoFit/>
          </a:bodyPr>
          <a:lstStyle/>
          <a:p>
            <a:pPr algn="just"/>
            <a:r>
              <a:rPr lang="fa-IR" sz="3200" b="1" dirty="0" smtClean="0">
                <a:solidFill>
                  <a:schemeClr val="bg1"/>
                </a:solidFill>
                <a:cs typeface="B Kamran" pitchFamily="2" charset="-78"/>
              </a:rPr>
              <a:t>چند تعریف مهم درکلیدهای خلا</a:t>
            </a:r>
          </a:p>
        </p:txBody>
      </p:sp>
      <p:sp>
        <p:nvSpPr>
          <p:cNvPr id="5" name="Slide Number Placeholder 4"/>
          <p:cNvSpPr>
            <a:spLocks noGrp="1"/>
          </p:cNvSpPr>
          <p:nvPr>
            <p:ph type="sldNum" sz="quarter" idx="12"/>
          </p:nvPr>
        </p:nvSpPr>
        <p:spPr/>
        <p:txBody>
          <a:bodyPr/>
          <a:lstStyle/>
          <a:p>
            <a:fld id="{DC48A1B8-F1B5-412F-AC19-1C14D02838B2}" type="slidenum">
              <a:rPr lang="fa-IR" smtClean="0"/>
              <a:pPr/>
              <a:t>12</a:t>
            </a:fld>
            <a:endParaRPr lang="fa-IR"/>
          </a:p>
        </p:txBody>
      </p:sp>
      <p:sp>
        <p:nvSpPr>
          <p:cNvPr id="6" name="Rectangle 5"/>
          <p:cNvSpPr/>
          <p:nvPr/>
        </p:nvSpPr>
        <p:spPr>
          <a:xfrm>
            <a:off x="3714744" y="1428736"/>
            <a:ext cx="2288768" cy="461665"/>
          </a:xfrm>
          <a:prstGeom prst="rect">
            <a:avLst/>
          </a:prstGeom>
        </p:spPr>
        <p:txBody>
          <a:bodyPr wrap="none">
            <a:spAutoFit/>
          </a:bodyPr>
          <a:lstStyle/>
          <a:p>
            <a:pPr algn="l"/>
            <a:r>
              <a:rPr lang="en-US" sz="2400" dirty="0" err="1" smtClean="0">
                <a:solidFill>
                  <a:schemeClr val="bg1"/>
                </a:solidFill>
                <a:cs typeface="B Tabassom" pitchFamily="2" charset="-78"/>
              </a:rPr>
              <a:t>Reignation</a:t>
            </a:r>
            <a:r>
              <a:rPr lang="en-US" sz="2400" dirty="0" smtClean="0">
                <a:solidFill>
                  <a:schemeClr val="bg1"/>
                </a:solidFill>
                <a:cs typeface="B Tabassom" pitchFamily="2" charset="-78"/>
              </a:rPr>
              <a:t> Surge</a:t>
            </a:r>
            <a:endParaRPr lang="fa-IR" sz="2400" dirty="0" smtClean="0">
              <a:solidFill>
                <a:schemeClr val="bg1"/>
              </a:solidFill>
              <a:cs typeface="B Tabassom" pitchFamily="2" charset="-78"/>
            </a:endParaRPr>
          </a:p>
        </p:txBody>
      </p:sp>
      <p:sp>
        <p:nvSpPr>
          <p:cNvPr id="4" name="Footer Placeholder 3"/>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00100" y="14287"/>
            <a:ext cx="7243763" cy="684371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DC48A1B8-F1B5-412F-AC19-1C14D02838B2}" type="slidenum">
              <a:rPr lang="fa-IR" smtClean="0"/>
              <a:pPr/>
              <a:t>13</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285992"/>
            <a:ext cx="8001056" cy="2677656"/>
          </a:xfrm>
          <a:prstGeom prst="rect">
            <a:avLst/>
          </a:prstGeom>
        </p:spPr>
        <p:txBody>
          <a:bodyPr wrap="square">
            <a:spAutoFit/>
          </a:bodyPr>
          <a:lstStyle/>
          <a:p>
            <a:pPr algn="just"/>
            <a:r>
              <a:rPr lang="fa-IR" sz="2800" dirty="0" smtClean="0">
                <a:solidFill>
                  <a:schemeClr val="bg1"/>
                </a:solidFill>
                <a:cs typeface="B Tabassom" pitchFamily="2" charset="-78"/>
              </a:rPr>
              <a:t>چنانچه جریان مابین الکترودها جریانی ناچیز باشد و جنس الکترودها به نحوی باشد که </a:t>
            </a:r>
            <a:r>
              <a:rPr lang="fa-IR" sz="2800" dirty="0" smtClean="0">
                <a:solidFill>
                  <a:srgbClr val="FFFF00"/>
                </a:solidFill>
                <a:cs typeface="B Tabassom" pitchFamily="2" charset="-78"/>
              </a:rPr>
              <a:t>تولید حامل در این جریان از نزول آن کمتر باشد </a:t>
            </a:r>
            <a:r>
              <a:rPr lang="fa-IR" sz="2800" dirty="0" smtClean="0">
                <a:solidFill>
                  <a:schemeClr val="bg1"/>
                </a:solidFill>
                <a:cs typeface="B Tabassom" pitchFamily="2" charset="-78"/>
              </a:rPr>
              <a:t>(حامل کافی برای عبور جریان نداشته باشیم) در این صورت با قطع کلید، جریان پس از صفر شدن، صفر نمی ماند وتنها به شکل گسسته در زمان قطع کلید صفر می شود، از این رو به این پدیده برش جریان یا </a:t>
            </a:r>
            <a:r>
              <a:rPr lang="en-US" sz="2800" dirty="0" smtClean="0">
                <a:solidFill>
                  <a:schemeClr val="bg1"/>
                </a:solidFill>
                <a:cs typeface="B Tabassom" pitchFamily="2" charset="-78"/>
              </a:rPr>
              <a:t>Current Chopping</a:t>
            </a:r>
            <a:r>
              <a:rPr lang="fa-IR" sz="2800" dirty="0" smtClean="0">
                <a:solidFill>
                  <a:schemeClr val="bg1"/>
                </a:solidFill>
                <a:cs typeface="B Tabassom" pitchFamily="2" charset="-78"/>
              </a:rPr>
              <a:t> می گویند. این پدیده در </a:t>
            </a:r>
            <a:r>
              <a:rPr lang="fa-IR" sz="2800" dirty="0" smtClean="0">
                <a:solidFill>
                  <a:srgbClr val="FFFF00"/>
                </a:solidFill>
                <a:cs typeface="B Tabassom" pitchFamily="2" charset="-78"/>
              </a:rPr>
              <a:t>بارهای سلفی </a:t>
            </a:r>
            <a:r>
              <a:rPr lang="fa-IR" sz="2800" dirty="0" smtClean="0">
                <a:solidFill>
                  <a:schemeClr val="bg1"/>
                </a:solidFill>
                <a:cs typeface="B Tabassom" pitchFamily="2" charset="-78"/>
              </a:rPr>
              <a:t>بدلیل تغییرات  ناگهانی جریان در بار، </a:t>
            </a:r>
            <a:r>
              <a:rPr lang="fa-IR" sz="2800" dirty="0" smtClean="0">
                <a:solidFill>
                  <a:srgbClr val="FFFF00"/>
                </a:solidFill>
                <a:cs typeface="B Tabassom" pitchFamily="2" charset="-78"/>
              </a:rPr>
              <a:t>تشدید ولتاژ </a:t>
            </a:r>
            <a:r>
              <a:rPr lang="fa-IR" sz="2800" dirty="0" smtClean="0">
                <a:solidFill>
                  <a:schemeClr val="bg1"/>
                </a:solidFill>
                <a:cs typeface="B Tabassom" pitchFamily="2" charset="-78"/>
              </a:rPr>
              <a:t>را به همراه خواهند داشت .</a:t>
            </a:r>
            <a:endParaRPr lang="en-US" sz="2800" dirty="0">
              <a:solidFill>
                <a:schemeClr val="bg1"/>
              </a:solidFill>
              <a:cs typeface="B Tabassom" pitchFamily="2" charset="-78"/>
            </a:endParaRPr>
          </a:p>
        </p:txBody>
      </p:sp>
      <p:sp>
        <p:nvSpPr>
          <p:cNvPr id="4" name="Slide Number Placeholder 3"/>
          <p:cNvSpPr>
            <a:spLocks noGrp="1"/>
          </p:cNvSpPr>
          <p:nvPr>
            <p:ph type="sldNum" sz="quarter" idx="12"/>
          </p:nvPr>
        </p:nvSpPr>
        <p:spPr/>
        <p:txBody>
          <a:bodyPr/>
          <a:lstStyle/>
          <a:p>
            <a:fld id="{DC48A1B8-F1B5-412F-AC19-1C14D02838B2}" type="slidenum">
              <a:rPr lang="fa-IR" smtClean="0"/>
              <a:pPr/>
              <a:t>14</a:t>
            </a:fld>
            <a:endParaRPr lang="fa-IR"/>
          </a:p>
        </p:txBody>
      </p:sp>
      <p:sp>
        <p:nvSpPr>
          <p:cNvPr id="5" name="Rectangle 4"/>
          <p:cNvSpPr/>
          <p:nvPr/>
        </p:nvSpPr>
        <p:spPr>
          <a:xfrm>
            <a:off x="3286116" y="1071546"/>
            <a:ext cx="2762231" cy="523220"/>
          </a:xfrm>
          <a:prstGeom prst="rect">
            <a:avLst/>
          </a:prstGeom>
        </p:spPr>
        <p:txBody>
          <a:bodyPr wrap="none">
            <a:spAutoFit/>
          </a:bodyPr>
          <a:lstStyle/>
          <a:p>
            <a:pPr algn="ctr"/>
            <a:r>
              <a:rPr lang="en-US" sz="2800" dirty="0" smtClean="0">
                <a:solidFill>
                  <a:schemeClr val="bg1"/>
                </a:solidFill>
                <a:cs typeface="B Tabassom" pitchFamily="2" charset="-78"/>
              </a:rPr>
              <a:t>Current Chopping</a:t>
            </a:r>
            <a:endParaRPr lang="fa-IR" sz="2800" dirty="0"/>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2000240"/>
            <a:ext cx="7215238" cy="2554545"/>
          </a:xfrm>
          <a:prstGeom prst="rect">
            <a:avLst/>
          </a:prstGeom>
          <a:noFill/>
        </p:spPr>
        <p:txBody>
          <a:bodyPr wrap="square" rtlCol="0">
            <a:spAutoFit/>
          </a:bodyPr>
          <a:lstStyle/>
          <a:p>
            <a:endParaRPr lang="fa-IR" sz="2400" dirty="0" smtClean="0">
              <a:solidFill>
                <a:schemeClr val="bg1"/>
              </a:solidFill>
              <a:cs typeface="B Tabassom" pitchFamily="2" charset="-78"/>
            </a:endParaRPr>
          </a:p>
          <a:p>
            <a:pPr algn="just"/>
            <a:r>
              <a:rPr lang="fa-IR" sz="2800" dirty="0" smtClean="0">
                <a:solidFill>
                  <a:schemeClr val="bg1"/>
                </a:solidFill>
                <a:cs typeface="B Tabassom" pitchFamily="2" charset="-78"/>
              </a:rPr>
              <a:t>همانطور که در بررسی این دو پدیده ذکر شد </a:t>
            </a:r>
            <a:r>
              <a:rPr lang="fa-IR" sz="2800" dirty="0" smtClean="0">
                <a:solidFill>
                  <a:srgbClr val="FFFF00"/>
                </a:solidFill>
                <a:cs typeface="B Tabassom" pitchFamily="2" charset="-78"/>
              </a:rPr>
              <a:t>عامل اصلی </a:t>
            </a:r>
            <a:r>
              <a:rPr lang="fa-IR" sz="2800" dirty="0" smtClean="0">
                <a:solidFill>
                  <a:schemeClr val="bg1"/>
                </a:solidFill>
                <a:cs typeface="B Tabassom" pitchFamily="2" charset="-78"/>
              </a:rPr>
              <a:t>به وجود آمدن آنها، </a:t>
            </a:r>
            <a:r>
              <a:rPr lang="fa-IR" sz="2800" dirty="0" smtClean="0">
                <a:solidFill>
                  <a:srgbClr val="FFFF00"/>
                </a:solidFill>
                <a:cs typeface="B Tabassom" pitchFamily="2" charset="-78"/>
              </a:rPr>
              <a:t>آهنگ تولید و نزول حامل ها </a:t>
            </a:r>
            <a:r>
              <a:rPr lang="fa-IR" sz="2800" dirty="0" smtClean="0">
                <a:solidFill>
                  <a:schemeClr val="bg1"/>
                </a:solidFill>
                <a:cs typeface="B Tabassom" pitchFamily="2" charset="-78"/>
              </a:rPr>
              <a:t>می باشد از این رو با استفاده از  کاهش عمر قوس از طریق تغییر آهنگ رشد حامل ها و پراکنده کردن قوس بر روی الکترودها می توان  اثر این دو عامل را به شکل مطلوبی کاهش داد.</a:t>
            </a:r>
          </a:p>
          <a:p>
            <a:endParaRPr lang="fa-IR" sz="2400" dirty="0" smtClean="0">
              <a:solidFill>
                <a:schemeClr val="bg1"/>
              </a:solidFill>
              <a:cs typeface="B Tabassom" pitchFamily="2" charset="-78"/>
            </a:endParaRPr>
          </a:p>
        </p:txBody>
      </p:sp>
      <p:sp>
        <p:nvSpPr>
          <p:cNvPr id="4" name="Slide Number Placeholder 3"/>
          <p:cNvSpPr>
            <a:spLocks noGrp="1"/>
          </p:cNvSpPr>
          <p:nvPr>
            <p:ph type="sldNum" sz="quarter" idx="12"/>
          </p:nvPr>
        </p:nvSpPr>
        <p:spPr/>
        <p:txBody>
          <a:bodyPr/>
          <a:lstStyle/>
          <a:p>
            <a:fld id="{DC48A1B8-F1B5-412F-AC19-1C14D02838B2}" type="slidenum">
              <a:rPr lang="fa-IR" smtClean="0"/>
              <a:pPr/>
              <a:t>15</a:t>
            </a:fld>
            <a:endParaRPr lang="fa-IR"/>
          </a:p>
        </p:txBody>
      </p:sp>
      <p:sp>
        <p:nvSpPr>
          <p:cNvPr id="5" name="TextBox 4"/>
          <p:cNvSpPr txBox="1"/>
          <p:nvPr/>
        </p:nvSpPr>
        <p:spPr>
          <a:xfrm>
            <a:off x="857224" y="1000108"/>
            <a:ext cx="7501028" cy="830997"/>
          </a:xfrm>
          <a:prstGeom prst="rect">
            <a:avLst/>
          </a:prstGeom>
          <a:noFill/>
        </p:spPr>
        <p:txBody>
          <a:bodyPr wrap="none" rtlCol="1">
            <a:spAutoFit/>
          </a:bodyPr>
          <a:lstStyle/>
          <a:p>
            <a:r>
              <a:rPr lang="fa-IR" sz="2800" b="1" dirty="0" smtClean="0">
                <a:solidFill>
                  <a:schemeClr val="bg1"/>
                </a:solidFill>
                <a:cs typeface="B Tabassom" pitchFamily="2" charset="-78"/>
              </a:rPr>
              <a:t>تمهیداتی برای کاهش اثر </a:t>
            </a:r>
            <a:r>
              <a:rPr lang="en-US" sz="2400" b="1" dirty="0" err="1" smtClean="0">
                <a:solidFill>
                  <a:schemeClr val="bg1"/>
                </a:solidFill>
                <a:cs typeface="B Tabassom" pitchFamily="2" charset="-78"/>
              </a:rPr>
              <a:t>Reignation</a:t>
            </a:r>
            <a:r>
              <a:rPr lang="en-US" sz="2400" b="1" dirty="0" smtClean="0">
                <a:solidFill>
                  <a:schemeClr val="bg1"/>
                </a:solidFill>
                <a:cs typeface="B Tabassom" pitchFamily="2" charset="-78"/>
              </a:rPr>
              <a:t>  Surge</a:t>
            </a:r>
            <a:r>
              <a:rPr lang="fa-IR" sz="2400" b="1" dirty="0" smtClean="0">
                <a:solidFill>
                  <a:schemeClr val="bg1"/>
                </a:solidFill>
                <a:cs typeface="B Tabassom" pitchFamily="2" charset="-78"/>
              </a:rPr>
              <a:t> </a:t>
            </a:r>
            <a:r>
              <a:rPr lang="fa-IR" sz="2800" b="1" dirty="0" smtClean="0">
                <a:solidFill>
                  <a:schemeClr val="bg1"/>
                </a:solidFill>
                <a:cs typeface="B Tabassom" pitchFamily="2" charset="-78"/>
              </a:rPr>
              <a:t>و </a:t>
            </a:r>
            <a:r>
              <a:rPr lang="en-US" sz="2400" b="1" dirty="0" smtClean="0">
                <a:solidFill>
                  <a:schemeClr val="bg1"/>
                </a:solidFill>
                <a:cs typeface="B Tabassom" pitchFamily="2" charset="-78"/>
              </a:rPr>
              <a:t>Chopping Current</a:t>
            </a:r>
            <a:endParaRPr lang="fa-IR" sz="2800" b="1" dirty="0" smtClean="0">
              <a:solidFill>
                <a:schemeClr val="bg1"/>
              </a:solidFill>
              <a:cs typeface="B Tabassom" pitchFamily="2" charset="-78"/>
            </a:endParaRPr>
          </a:p>
          <a:p>
            <a:endParaRPr lang="fa-IR" sz="2000" dirty="0"/>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143116"/>
            <a:ext cx="7286676" cy="2246769"/>
          </a:xfrm>
          <a:prstGeom prst="rect">
            <a:avLst/>
          </a:prstGeom>
        </p:spPr>
        <p:txBody>
          <a:bodyPr wrap="square">
            <a:spAutoFit/>
          </a:bodyPr>
          <a:lstStyle/>
          <a:p>
            <a:pPr algn="just"/>
            <a:r>
              <a:rPr lang="fa-IR" sz="2800" dirty="0" smtClean="0">
                <a:solidFill>
                  <a:schemeClr val="bg1"/>
                </a:solidFill>
                <a:cs typeface="B Tabassom" pitchFamily="2" charset="-78"/>
              </a:rPr>
              <a:t>برای  حذف اثر </a:t>
            </a:r>
            <a:r>
              <a:rPr lang="en-US" sz="2800" dirty="0" smtClean="0">
                <a:solidFill>
                  <a:schemeClr val="bg1"/>
                </a:solidFill>
                <a:cs typeface="B Tabassom" pitchFamily="2" charset="-78"/>
              </a:rPr>
              <a:t>Current Chopping</a:t>
            </a:r>
            <a:r>
              <a:rPr lang="fa-IR" sz="2800" dirty="0" smtClean="0">
                <a:solidFill>
                  <a:schemeClr val="bg1"/>
                </a:solidFill>
                <a:cs typeface="B Tabassom" pitchFamily="2" charset="-78"/>
              </a:rPr>
              <a:t> از آلیاژ </a:t>
            </a:r>
            <a:r>
              <a:rPr lang="en-US" sz="2800" dirty="0" err="1" smtClean="0">
                <a:solidFill>
                  <a:srgbClr val="FFFF00"/>
                </a:solidFill>
                <a:cs typeface="B Tabassom" pitchFamily="2" charset="-78"/>
              </a:rPr>
              <a:t>CuCr</a:t>
            </a:r>
            <a:r>
              <a:rPr lang="fa-IR" sz="2800" dirty="0" smtClean="0">
                <a:solidFill>
                  <a:schemeClr val="bg1"/>
                </a:solidFill>
                <a:cs typeface="B Tabassom" pitchFamily="2" charset="-78"/>
              </a:rPr>
              <a:t> به جای </a:t>
            </a:r>
            <a:r>
              <a:rPr lang="en-US" sz="2800" dirty="0" smtClean="0">
                <a:solidFill>
                  <a:schemeClr val="bg1"/>
                </a:solidFill>
                <a:cs typeface="B Tabassom" pitchFamily="2" charset="-78"/>
              </a:rPr>
              <a:t>Cu</a:t>
            </a:r>
            <a:r>
              <a:rPr lang="fa-IR" sz="2800" dirty="0" smtClean="0">
                <a:solidFill>
                  <a:schemeClr val="bg1"/>
                </a:solidFill>
                <a:cs typeface="B Tabassom" pitchFamily="2" charset="-78"/>
              </a:rPr>
              <a:t> استفاده می کنیم، این آلیاژ نسبت به مس  برای </a:t>
            </a:r>
            <a:r>
              <a:rPr lang="fa-IR" sz="2800" dirty="0" smtClean="0">
                <a:solidFill>
                  <a:srgbClr val="FFFF00"/>
                </a:solidFill>
                <a:cs typeface="B Tabassom" pitchFamily="2" charset="-78"/>
              </a:rPr>
              <a:t>تولید حامل ها </a:t>
            </a:r>
            <a:r>
              <a:rPr lang="fa-IR" sz="2800" dirty="0" smtClean="0">
                <a:solidFill>
                  <a:schemeClr val="bg1"/>
                </a:solidFill>
                <a:cs typeface="B Tabassom" pitchFamily="2" charset="-78"/>
              </a:rPr>
              <a:t>مستعدتر می باشد و از طرفی </a:t>
            </a:r>
            <a:r>
              <a:rPr lang="fa-IR" sz="2800" dirty="0" smtClean="0">
                <a:solidFill>
                  <a:srgbClr val="FFFF00"/>
                </a:solidFill>
                <a:cs typeface="B Tabassom" pitchFamily="2" charset="-78"/>
              </a:rPr>
              <a:t>آهنگ نزول </a:t>
            </a:r>
            <a:r>
              <a:rPr lang="fa-IR" sz="2800" dirty="0" smtClean="0">
                <a:solidFill>
                  <a:schemeClr val="bg1"/>
                </a:solidFill>
                <a:cs typeface="B Tabassom" pitchFamily="2" charset="-78"/>
              </a:rPr>
              <a:t>حامل در آن نسبت به مس شیب کمتری دارد ، لذا میان تولید حامل و نزول آن مصالحه ای به نفع حذف اثر </a:t>
            </a:r>
            <a:r>
              <a:rPr lang="en-US" sz="2800" dirty="0" smtClean="0">
                <a:solidFill>
                  <a:schemeClr val="bg1"/>
                </a:solidFill>
                <a:cs typeface="B Tabassom" pitchFamily="2" charset="-78"/>
              </a:rPr>
              <a:t> Current Chopping</a:t>
            </a:r>
            <a:r>
              <a:rPr lang="fa-IR" sz="2800" dirty="0" smtClean="0">
                <a:solidFill>
                  <a:schemeClr val="bg1"/>
                </a:solidFill>
                <a:cs typeface="B Tabassom" pitchFamily="2" charset="-78"/>
              </a:rPr>
              <a:t> با هدایت جریان تا نقطه صفر صورت می پذیرد.</a:t>
            </a:r>
            <a:endParaRPr lang="en-US" sz="2800" dirty="0">
              <a:solidFill>
                <a:schemeClr val="bg1"/>
              </a:solidFill>
              <a:cs typeface="B Tabassom" pitchFamily="2" charset="-78"/>
            </a:endParaRPr>
          </a:p>
        </p:txBody>
      </p:sp>
      <p:sp>
        <p:nvSpPr>
          <p:cNvPr id="4" name="Slide Number Placeholder 3"/>
          <p:cNvSpPr>
            <a:spLocks noGrp="1"/>
          </p:cNvSpPr>
          <p:nvPr>
            <p:ph type="sldNum" sz="quarter" idx="12"/>
          </p:nvPr>
        </p:nvSpPr>
        <p:spPr/>
        <p:txBody>
          <a:bodyPr/>
          <a:lstStyle/>
          <a:p>
            <a:fld id="{DC48A1B8-F1B5-412F-AC19-1C14D02838B2}" type="slidenum">
              <a:rPr lang="fa-IR" smtClean="0"/>
              <a:pPr/>
              <a:t>16</a:t>
            </a:fld>
            <a:endParaRPr lang="fa-IR"/>
          </a:p>
        </p:txBody>
      </p:sp>
      <p:sp>
        <p:nvSpPr>
          <p:cNvPr id="5" name="TextBox 4"/>
          <p:cNvSpPr txBox="1"/>
          <p:nvPr/>
        </p:nvSpPr>
        <p:spPr>
          <a:xfrm>
            <a:off x="2357422" y="1142984"/>
            <a:ext cx="4185377" cy="584775"/>
          </a:xfrm>
          <a:prstGeom prst="rect">
            <a:avLst/>
          </a:prstGeom>
          <a:noFill/>
        </p:spPr>
        <p:txBody>
          <a:bodyPr wrap="none" rtlCol="1">
            <a:spAutoFit/>
          </a:bodyPr>
          <a:lstStyle/>
          <a:p>
            <a:r>
              <a:rPr lang="fa-IR" sz="3200" b="1" dirty="0" smtClean="0">
                <a:solidFill>
                  <a:schemeClr val="bg1"/>
                </a:solidFill>
                <a:cs typeface="B Tabassom" pitchFamily="2" charset="-78"/>
              </a:rPr>
              <a:t>حذف اثر </a:t>
            </a:r>
            <a:r>
              <a:rPr lang="en-US" sz="3200" b="1" dirty="0" smtClean="0">
                <a:solidFill>
                  <a:schemeClr val="bg1"/>
                </a:solidFill>
                <a:cs typeface="B Tabassom" pitchFamily="2" charset="-78"/>
              </a:rPr>
              <a:t>Current Chopping</a:t>
            </a:r>
            <a:endParaRPr lang="fa-IR" sz="3200" b="1" dirty="0" smtClean="0">
              <a:solidFill>
                <a:schemeClr val="bg1"/>
              </a:solidFill>
              <a:cs typeface="B Tabassom" pitchFamily="2" charset="-78"/>
            </a:endParaRPr>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00166" y="500042"/>
            <a:ext cx="6057900" cy="592931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DC48A1B8-F1B5-412F-AC19-1C14D02838B2}" type="slidenum">
              <a:rPr lang="fa-IR" smtClean="0"/>
              <a:pPr/>
              <a:t>17</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2000240"/>
            <a:ext cx="7786742" cy="3539430"/>
          </a:xfrm>
          <a:prstGeom prst="rect">
            <a:avLst/>
          </a:prstGeom>
          <a:noFill/>
        </p:spPr>
        <p:txBody>
          <a:bodyPr wrap="square" rtlCol="0">
            <a:spAutoFit/>
          </a:bodyPr>
          <a:lstStyle/>
          <a:p>
            <a:pPr algn="just"/>
            <a:r>
              <a:rPr lang="fa-IR" sz="2800" dirty="0" smtClean="0">
                <a:solidFill>
                  <a:schemeClr val="bg1"/>
                </a:solidFill>
                <a:cs typeface="B Tabassom" pitchFamily="2" charset="-78"/>
              </a:rPr>
              <a:t>همان طور که پیشتر گفته شد، </a:t>
            </a:r>
            <a:r>
              <a:rPr lang="fa-IR" sz="2800" dirty="0" smtClean="0">
                <a:solidFill>
                  <a:srgbClr val="FFFF00"/>
                </a:solidFill>
                <a:cs typeface="B Tabassom" pitchFamily="2" charset="-78"/>
              </a:rPr>
              <a:t>عوامل اصلی </a:t>
            </a:r>
            <a:r>
              <a:rPr lang="fa-IR" sz="2800" dirty="0" smtClean="0">
                <a:solidFill>
                  <a:schemeClr val="bg1"/>
                </a:solidFill>
                <a:cs typeface="B Tabassom" pitchFamily="2" charset="-78"/>
              </a:rPr>
              <a:t>بروز پدیده ی </a:t>
            </a:r>
            <a:r>
              <a:rPr lang="en-US" sz="2800" dirty="0" err="1" smtClean="0">
                <a:solidFill>
                  <a:schemeClr val="bg1"/>
                </a:solidFill>
                <a:cs typeface="B Tabassom" pitchFamily="2" charset="-78"/>
              </a:rPr>
              <a:t>Reignition</a:t>
            </a:r>
            <a:r>
              <a:rPr lang="en-US" sz="2800" dirty="0" smtClean="0">
                <a:solidFill>
                  <a:schemeClr val="bg1"/>
                </a:solidFill>
                <a:cs typeface="B Tabassom" pitchFamily="2" charset="-78"/>
              </a:rPr>
              <a:t> </a:t>
            </a:r>
            <a:r>
              <a:rPr lang="en-US" sz="2800" b="1" dirty="0" smtClean="0">
                <a:solidFill>
                  <a:schemeClr val="bg1"/>
                </a:solidFill>
                <a:cs typeface="B Tabassom" pitchFamily="2" charset="-78"/>
              </a:rPr>
              <a:t>Surge </a:t>
            </a:r>
            <a:r>
              <a:rPr lang="fa-IR" sz="2800" b="1" dirty="0" smtClean="0">
                <a:solidFill>
                  <a:schemeClr val="bg1"/>
                </a:solidFill>
                <a:cs typeface="B Tabassom" pitchFamily="2" charset="-78"/>
              </a:rPr>
              <a:t> </a:t>
            </a:r>
            <a:r>
              <a:rPr lang="fa-IR" sz="2800" dirty="0" smtClean="0">
                <a:solidFill>
                  <a:schemeClr val="bg1"/>
                </a:solidFill>
                <a:cs typeface="B Tabassom" pitchFamily="2" charset="-78"/>
              </a:rPr>
              <a:t>وجود </a:t>
            </a:r>
            <a:r>
              <a:rPr lang="fa-IR" sz="2800" dirty="0" smtClean="0">
                <a:solidFill>
                  <a:srgbClr val="FFFF00"/>
                </a:solidFill>
                <a:cs typeface="B Tabassom" pitchFamily="2" charset="-78"/>
              </a:rPr>
              <a:t>حرارت بال</a:t>
            </a:r>
            <a:r>
              <a:rPr lang="fa-IR" sz="2800" dirty="0" smtClean="0">
                <a:solidFill>
                  <a:schemeClr val="bg1"/>
                </a:solidFill>
                <a:cs typeface="B Tabassom" pitchFamily="2" charset="-78"/>
              </a:rPr>
              <a:t>ا و کاهش دیر هنگام </a:t>
            </a:r>
            <a:r>
              <a:rPr lang="fa-IR" sz="2800" dirty="0" smtClean="0">
                <a:solidFill>
                  <a:srgbClr val="FFFF00"/>
                </a:solidFill>
                <a:cs typeface="B Tabassom" pitchFamily="2" charset="-78"/>
              </a:rPr>
              <a:t>دانسیته ی بخار فلز </a:t>
            </a:r>
            <a:r>
              <a:rPr lang="fa-IR" sz="2800" dirty="0" smtClean="0">
                <a:solidFill>
                  <a:schemeClr val="bg1"/>
                </a:solidFill>
                <a:cs typeface="B Tabassom" pitchFamily="2" charset="-78"/>
              </a:rPr>
              <a:t>بودند، از این رو </a:t>
            </a:r>
            <a:r>
              <a:rPr lang="fa-IR" sz="2800" dirty="0" smtClean="0">
                <a:solidFill>
                  <a:srgbClr val="FFFF00"/>
                </a:solidFill>
                <a:cs typeface="B Tabassom" pitchFamily="2" charset="-78"/>
              </a:rPr>
              <a:t>حدی بحرانی برای دانسیته </a:t>
            </a:r>
            <a:r>
              <a:rPr lang="fa-IR" sz="2800" dirty="0" smtClean="0">
                <a:solidFill>
                  <a:schemeClr val="bg1"/>
                </a:solidFill>
                <a:cs typeface="B Tabassom" pitchFamily="2" charset="-78"/>
              </a:rPr>
              <a:t>ی بخار مجاور الکترود در نظر گرفته شده که برابر </a:t>
            </a:r>
            <a:r>
              <a:rPr lang="en-US" sz="2800" dirty="0" smtClean="0">
                <a:solidFill>
                  <a:schemeClr val="bg1"/>
                </a:solidFill>
                <a:cs typeface="B Tabassom" pitchFamily="2" charset="-78"/>
              </a:rPr>
              <a:t>3e15</a:t>
            </a:r>
            <a:r>
              <a:rPr lang="fa-IR" sz="2800" dirty="0" smtClean="0">
                <a:solidFill>
                  <a:schemeClr val="bg1"/>
                </a:solidFill>
                <a:cs typeface="B Tabassom" pitchFamily="2" charset="-78"/>
              </a:rPr>
              <a:t> اتم به ازای هر سانتیمتر مکعب می باشد، این مقدار دانسیته در واقع مقداری است که چنانچه چگالی بخار فلز اطراف الکترود از آن بیشتر شود، الکترود ذوب شده و به شکل برگشت ناپذیری تخریب می شود، با به کار گیری آلیاژ </a:t>
            </a:r>
            <a:r>
              <a:rPr lang="en-US" sz="2800" dirty="0" err="1" smtClean="0">
                <a:solidFill>
                  <a:schemeClr val="bg1"/>
                </a:solidFill>
                <a:cs typeface="B Tabassom" pitchFamily="2" charset="-78"/>
              </a:rPr>
              <a:t>CuCr</a:t>
            </a:r>
            <a:r>
              <a:rPr lang="fa-IR" sz="2800" dirty="0" smtClean="0">
                <a:solidFill>
                  <a:schemeClr val="bg1"/>
                </a:solidFill>
                <a:cs typeface="B Tabassom" pitchFamily="2" charset="-78"/>
              </a:rPr>
              <a:t> می توان این دانسیته را تا حد </a:t>
            </a:r>
            <a:r>
              <a:rPr lang="en-US" sz="2800" dirty="0" smtClean="0">
                <a:solidFill>
                  <a:schemeClr val="bg1"/>
                </a:solidFill>
                <a:cs typeface="B Tabassom" pitchFamily="2" charset="-78"/>
              </a:rPr>
              <a:t>1e15</a:t>
            </a:r>
            <a:r>
              <a:rPr lang="fa-IR" sz="2800" dirty="0" smtClean="0">
                <a:solidFill>
                  <a:schemeClr val="bg1"/>
                </a:solidFill>
                <a:cs typeface="B Tabassom" pitchFamily="2" charset="-78"/>
              </a:rPr>
              <a:t> کاهش داده و با کاهش زمان نزول بخار اثر این پدیده را تا حد زیادی کاهش داد.</a:t>
            </a:r>
            <a:endParaRPr lang="en-US" sz="2800" dirty="0">
              <a:solidFill>
                <a:schemeClr val="bg1"/>
              </a:solidFill>
              <a:cs typeface="B Tabassom" pitchFamily="2" charset="-78"/>
            </a:endParaRPr>
          </a:p>
        </p:txBody>
      </p:sp>
      <p:sp>
        <p:nvSpPr>
          <p:cNvPr id="4" name="Slide Number Placeholder 3"/>
          <p:cNvSpPr>
            <a:spLocks noGrp="1"/>
          </p:cNvSpPr>
          <p:nvPr>
            <p:ph type="sldNum" sz="quarter" idx="12"/>
          </p:nvPr>
        </p:nvSpPr>
        <p:spPr/>
        <p:txBody>
          <a:bodyPr/>
          <a:lstStyle/>
          <a:p>
            <a:fld id="{DC48A1B8-F1B5-412F-AC19-1C14D02838B2}" type="slidenum">
              <a:rPr lang="fa-IR" smtClean="0"/>
              <a:pPr/>
              <a:t>18</a:t>
            </a:fld>
            <a:endParaRPr lang="fa-IR"/>
          </a:p>
        </p:txBody>
      </p:sp>
      <p:sp>
        <p:nvSpPr>
          <p:cNvPr id="5" name="TextBox 4"/>
          <p:cNvSpPr txBox="1"/>
          <p:nvPr/>
        </p:nvSpPr>
        <p:spPr>
          <a:xfrm>
            <a:off x="2357422" y="1071546"/>
            <a:ext cx="4572032" cy="584775"/>
          </a:xfrm>
          <a:prstGeom prst="rect">
            <a:avLst/>
          </a:prstGeom>
          <a:noFill/>
        </p:spPr>
        <p:txBody>
          <a:bodyPr wrap="square" rtlCol="1">
            <a:spAutoFit/>
          </a:bodyPr>
          <a:lstStyle/>
          <a:p>
            <a:r>
              <a:rPr lang="fa-IR" sz="3200" b="1" dirty="0" smtClean="0">
                <a:solidFill>
                  <a:schemeClr val="bg1"/>
                </a:solidFill>
                <a:cs typeface="B Tabassom" pitchFamily="2" charset="-78"/>
              </a:rPr>
              <a:t>حذف اثر </a:t>
            </a:r>
            <a:r>
              <a:rPr lang="en-US" sz="3200" b="1" dirty="0" err="1" smtClean="0">
                <a:solidFill>
                  <a:schemeClr val="bg1"/>
                </a:solidFill>
                <a:cs typeface="B Tabassom" pitchFamily="2" charset="-78"/>
              </a:rPr>
              <a:t>Reignition</a:t>
            </a:r>
            <a:r>
              <a:rPr lang="en-US" sz="3200" b="1" dirty="0" smtClean="0">
                <a:solidFill>
                  <a:schemeClr val="bg1"/>
                </a:solidFill>
                <a:cs typeface="B Tabassom" pitchFamily="2" charset="-78"/>
              </a:rPr>
              <a:t> Surge</a:t>
            </a:r>
            <a:endParaRPr lang="fa-IR" sz="3200" b="1" dirty="0" smtClean="0">
              <a:solidFill>
                <a:schemeClr val="bg1"/>
              </a:solidFill>
              <a:cs typeface="B Tabassom" pitchFamily="2" charset="-78"/>
            </a:endParaRPr>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785918" y="55586"/>
            <a:ext cx="5664200" cy="6731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DC48A1B8-F1B5-412F-AC19-1C14D02838B2}" type="slidenum">
              <a:rPr lang="fa-IR" smtClean="0"/>
              <a:pPr/>
              <a:t>19</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4857760"/>
            <a:ext cx="7429552" cy="1571636"/>
          </a:xfrm>
        </p:spPr>
        <p:txBody>
          <a:bodyPr>
            <a:noAutofit/>
          </a:bodyPr>
          <a:lstStyle/>
          <a:p>
            <a:r>
              <a:rPr lang="fa-IR" sz="4000" b="1" dirty="0" smtClean="0">
                <a:solidFill>
                  <a:schemeClr val="bg1"/>
                </a:solidFill>
                <a:latin typeface="Broadway" pitchFamily="82" charset="0"/>
                <a:cs typeface="B Jadid" pitchFamily="2" charset="-78"/>
              </a:rPr>
              <a:t>بررسی کلیدهای خلاء و </a:t>
            </a:r>
            <a:r>
              <a:rPr lang="en-US" sz="4000" b="1" dirty="0" smtClean="0">
                <a:solidFill>
                  <a:schemeClr val="bg1"/>
                </a:solidFill>
                <a:latin typeface="Broadway" pitchFamily="82" charset="0"/>
                <a:cs typeface="B Jadid" pitchFamily="2" charset="-78"/>
              </a:rPr>
              <a:t>SF6</a:t>
            </a:r>
            <a:r>
              <a:rPr lang="fa-IR" sz="4000" b="1" dirty="0" smtClean="0">
                <a:solidFill>
                  <a:schemeClr val="bg1"/>
                </a:solidFill>
                <a:latin typeface="Broadway" pitchFamily="82" charset="0"/>
                <a:cs typeface="B Jadid" pitchFamily="2" charset="-78"/>
              </a:rPr>
              <a:t/>
            </a:r>
            <a:br>
              <a:rPr lang="fa-IR" sz="4000" b="1" dirty="0" smtClean="0">
                <a:solidFill>
                  <a:schemeClr val="bg1"/>
                </a:solidFill>
                <a:latin typeface="Broadway" pitchFamily="82" charset="0"/>
                <a:cs typeface="B Jadid" pitchFamily="2" charset="-78"/>
              </a:rPr>
            </a:br>
            <a:r>
              <a:rPr lang="fa-IR" sz="4000" b="1" dirty="0" smtClean="0">
                <a:solidFill>
                  <a:schemeClr val="bg1"/>
                </a:solidFill>
                <a:latin typeface="Broadway" pitchFamily="82" charset="0"/>
                <a:cs typeface="B Jadid" pitchFamily="2" charset="-78"/>
              </a:rPr>
              <a:t>و مقایسه آنها</a:t>
            </a:r>
            <a:endParaRPr lang="fa-IR" sz="4000" b="1" dirty="0">
              <a:solidFill>
                <a:schemeClr val="bg1"/>
              </a:solidFill>
              <a:latin typeface="Broadway" pitchFamily="82" charset="0"/>
              <a:cs typeface="B Jadid" pitchFamily="2" charset="-78"/>
            </a:endParaRPr>
          </a:p>
        </p:txBody>
      </p:sp>
      <p:sp>
        <p:nvSpPr>
          <p:cNvPr id="6" name="Slide Number Placeholder 5"/>
          <p:cNvSpPr>
            <a:spLocks noGrp="1"/>
          </p:cNvSpPr>
          <p:nvPr>
            <p:ph type="sldNum" sz="quarter" idx="12"/>
          </p:nvPr>
        </p:nvSpPr>
        <p:spPr/>
        <p:txBody>
          <a:bodyPr/>
          <a:lstStyle/>
          <a:p>
            <a:fld id="{DC48A1B8-F1B5-412F-AC19-1C14D02838B2}" type="slidenum">
              <a:rPr lang="fa-IR" smtClean="0"/>
              <a:pPr/>
              <a:t>2</a:t>
            </a:fld>
            <a:endParaRPr lang="fa-IR"/>
          </a:p>
        </p:txBody>
      </p:sp>
      <p:pic>
        <p:nvPicPr>
          <p:cNvPr id="2050" name="Picture 2"/>
          <p:cNvPicPr>
            <a:picLocks noChangeAspect="1" noChangeArrowheads="1"/>
          </p:cNvPicPr>
          <p:nvPr/>
        </p:nvPicPr>
        <p:blipFill>
          <a:blip r:embed="rId2" cstate="print"/>
          <a:srcRect/>
          <a:stretch>
            <a:fillRect/>
          </a:stretch>
        </p:blipFill>
        <p:spPr bwMode="auto">
          <a:xfrm>
            <a:off x="1857356" y="428604"/>
            <a:ext cx="5731994" cy="428628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28" y="2714620"/>
            <a:ext cx="6357982" cy="2246769"/>
          </a:xfrm>
          <a:prstGeom prst="rect">
            <a:avLst/>
          </a:prstGeom>
          <a:noFill/>
        </p:spPr>
        <p:txBody>
          <a:bodyPr wrap="square" rtlCol="0">
            <a:spAutoFit/>
          </a:bodyPr>
          <a:lstStyle/>
          <a:p>
            <a:pPr algn="just"/>
            <a:r>
              <a:rPr lang="fa-IR" sz="2800" dirty="0" smtClean="0">
                <a:solidFill>
                  <a:schemeClr val="bg1"/>
                </a:solidFill>
                <a:cs typeface="B Tabassom" pitchFamily="2" charset="-78"/>
              </a:rPr>
              <a:t>در درون محفظه ی قطع سطح کنتاکت دچار جوشش شده و از این رو ذرات تشکیل دهنده ی آن به اطراف پراکنده می شود، لذا بر روی کنتاکت ها ناهمواری هایی در نتیجه ی این جوشش به وجود می آید، با استفاده از آلیاژ </a:t>
            </a:r>
            <a:r>
              <a:rPr lang="en-US" sz="2800" dirty="0" err="1" smtClean="0">
                <a:solidFill>
                  <a:schemeClr val="bg1"/>
                </a:solidFill>
                <a:cs typeface="B Tabassom" pitchFamily="2" charset="-78"/>
              </a:rPr>
              <a:t>CuCr</a:t>
            </a:r>
            <a:r>
              <a:rPr lang="fa-IR" sz="2800" dirty="0" smtClean="0">
                <a:solidFill>
                  <a:schemeClr val="bg1"/>
                </a:solidFill>
                <a:cs typeface="B Tabassom" pitchFamily="2" charset="-78"/>
              </a:rPr>
              <a:t> می توان این به هم ریختگی سطحی را به شکل مطلوبی کاهش داد.</a:t>
            </a:r>
            <a:endParaRPr lang="en-US" sz="2800" dirty="0">
              <a:solidFill>
                <a:schemeClr val="bg1"/>
              </a:solidFill>
              <a:cs typeface="B Tabassom" pitchFamily="2" charset="-78"/>
            </a:endParaRPr>
          </a:p>
        </p:txBody>
      </p:sp>
      <p:sp>
        <p:nvSpPr>
          <p:cNvPr id="4" name="Slide Number Placeholder 3"/>
          <p:cNvSpPr>
            <a:spLocks noGrp="1"/>
          </p:cNvSpPr>
          <p:nvPr>
            <p:ph type="sldNum" sz="quarter" idx="12"/>
          </p:nvPr>
        </p:nvSpPr>
        <p:spPr/>
        <p:txBody>
          <a:bodyPr/>
          <a:lstStyle/>
          <a:p>
            <a:fld id="{DC48A1B8-F1B5-412F-AC19-1C14D02838B2}" type="slidenum">
              <a:rPr lang="fa-IR" smtClean="0"/>
              <a:pPr/>
              <a:t>20</a:t>
            </a:fld>
            <a:endParaRPr lang="fa-IR"/>
          </a:p>
        </p:txBody>
      </p:sp>
      <p:sp>
        <p:nvSpPr>
          <p:cNvPr id="5" name="TextBox 4"/>
          <p:cNvSpPr txBox="1"/>
          <p:nvPr/>
        </p:nvSpPr>
        <p:spPr>
          <a:xfrm>
            <a:off x="2857488" y="1714488"/>
            <a:ext cx="3522183" cy="861774"/>
          </a:xfrm>
          <a:prstGeom prst="rect">
            <a:avLst/>
          </a:prstGeom>
          <a:noFill/>
        </p:spPr>
        <p:txBody>
          <a:bodyPr wrap="none" rtlCol="1">
            <a:spAutoFit/>
          </a:bodyPr>
          <a:lstStyle/>
          <a:p>
            <a:r>
              <a:rPr lang="fa-IR" sz="3200" dirty="0" smtClean="0">
                <a:solidFill>
                  <a:srgbClr val="FFFF00"/>
                </a:solidFill>
                <a:cs typeface="B Tabassom" pitchFamily="2" charset="-78"/>
              </a:rPr>
              <a:t>اثر به هم ریختگی سطح کنتاکت</a:t>
            </a:r>
          </a:p>
          <a:p>
            <a:endParaRPr lang="fa-IR" dirty="0"/>
          </a:p>
        </p:txBody>
      </p:sp>
      <p:sp>
        <p:nvSpPr>
          <p:cNvPr id="6" name="TextBox 5"/>
          <p:cNvSpPr txBox="1"/>
          <p:nvPr/>
        </p:nvSpPr>
        <p:spPr>
          <a:xfrm>
            <a:off x="2812901" y="976954"/>
            <a:ext cx="3759363" cy="523220"/>
          </a:xfrm>
          <a:prstGeom prst="rect">
            <a:avLst/>
          </a:prstGeom>
          <a:noFill/>
        </p:spPr>
        <p:txBody>
          <a:bodyPr wrap="none" rtlCol="1">
            <a:spAutoFit/>
          </a:bodyPr>
          <a:lstStyle/>
          <a:p>
            <a:r>
              <a:rPr lang="fa-IR" sz="2800" b="1" dirty="0" smtClean="0">
                <a:solidFill>
                  <a:schemeClr val="bg1"/>
                </a:solidFill>
                <a:cs typeface="B Tabassom" pitchFamily="2" charset="-78"/>
              </a:rPr>
              <a:t>مزیت دیگر استفاده از آلیاژ کروم مس</a:t>
            </a:r>
            <a:endParaRPr lang="fa-IR" sz="2800" b="1" dirty="0">
              <a:solidFill>
                <a:schemeClr val="bg1"/>
              </a:solidFill>
              <a:cs typeface="B Tabassom" pitchFamily="2" charset="-78"/>
            </a:endParaRPr>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85720" y="1714488"/>
            <a:ext cx="8601075" cy="32385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DC48A1B8-F1B5-412F-AC19-1C14D02838B2}" type="slidenum">
              <a:rPr lang="fa-IR" smtClean="0"/>
              <a:pPr/>
              <a:t>21</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0" y="5124450"/>
            <a:ext cx="2676525" cy="17335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lum bright="20000"/>
          </a:blip>
          <a:srcRect/>
          <a:stretch>
            <a:fillRect/>
          </a:stretch>
        </p:blipFill>
        <p:spPr bwMode="auto">
          <a:xfrm>
            <a:off x="0" y="0"/>
            <a:ext cx="3209925" cy="2428875"/>
          </a:xfrm>
          <a:prstGeom prst="rect">
            <a:avLst/>
          </a:prstGeom>
          <a:noFill/>
          <a:ln w="9525">
            <a:noFill/>
            <a:miter lim="800000"/>
            <a:headEnd/>
            <a:tailEnd/>
          </a:ln>
          <a:effectLst/>
        </p:spPr>
      </p:pic>
      <p:sp>
        <p:nvSpPr>
          <p:cNvPr id="2" name="TextBox 1"/>
          <p:cNvSpPr txBox="1"/>
          <p:nvPr/>
        </p:nvSpPr>
        <p:spPr>
          <a:xfrm>
            <a:off x="2714580" y="1000108"/>
            <a:ext cx="6429420" cy="5693866"/>
          </a:xfrm>
          <a:prstGeom prst="rect">
            <a:avLst/>
          </a:prstGeom>
          <a:noFill/>
        </p:spPr>
        <p:txBody>
          <a:bodyPr wrap="square" rtlCol="0">
            <a:spAutoFit/>
          </a:bodyPr>
          <a:lstStyle/>
          <a:p>
            <a:pPr algn="just"/>
            <a:r>
              <a:rPr lang="fa-IR" sz="2800" dirty="0" smtClean="0">
                <a:solidFill>
                  <a:schemeClr val="bg1"/>
                </a:solidFill>
                <a:cs typeface="B Tabassom" pitchFamily="2" charset="-78"/>
              </a:rPr>
              <a:t>1- انتخاب کنتاکت با </a:t>
            </a:r>
            <a:r>
              <a:rPr lang="fa-IR" sz="2800" dirty="0" smtClean="0">
                <a:solidFill>
                  <a:srgbClr val="FFFF00"/>
                </a:solidFill>
                <a:cs typeface="B Tabassom" pitchFamily="2" charset="-78"/>
              </a:rPr>
              <a:t>قطر زیاد</a:t>
            </a:r>
            <a:r>
              <a:rPr lang="fa-IR" sz="2800" dirty="0" smtClean="0">
                <a:solidFill>
                  <a:schemeClr val="bg1"/>
                </a:solidFill>
                <a:cs typeface="B Tabassom" pitchFamily="2" charset="-78"/>
              </a:rPr>
              <a:t> به طوریکه قوس در سطح وسیعتری پراکنده گردد:</a:t>
            </a:r>
          </a:p>
          <a:p>
            <a:pPr algn="just"/>
            <a:r>
              <a:rPr lang="fa-IR" sz="2800" dirty="0" smtClean="0">
                <a:solidFill>
                  <a:schemeClr val="bg1"/>
                </a:solidFill>
                <a:cs typeface="B Tabassom" pitchFamily="2" charset="-78"/>
              </a:rPr>
              <a:t>این راه حل به دلیل محدودیت در انتخاب قطر کنتاکت چندان عملی نمی باشد. (هم هزینه بر است و هم لختی سیستم بالا می رود)</a:t>
            </a:r>
          </a:p>
          <a:p>
            <a:pPr algn="just"/>
            <a:r>
              <a:rPr lang="fa-IR" sz="2800" dirty="0" smtClean="0">
                <a:solidFill>
                  <a:schemeClr val="bg1"/>
                </a:solidFill>
                <a:cs typeface="B Tabassom" pitchFamily="2" charset="-78"/>
              </a:rPr>
              <a:t>2- اعمال یک </a:t>
            </a:r>
            <a:r>
              <a:rPr lang="fa-IR" sz="2800" dirty="0" smtClean="0">
                <a:solidFill>
                  <a:srgbClr val="FFFF00"/>
                </a:solidFill>
                <a:cs typeface="B Tabassom" pitchFamily="2" charset="-78"/>
              </a:rPr>
              <a:t>میدان مغناطیسی محوری </a:t>
            </a:r>
            <a:r>
              <a:rPr lang="fa-IR" sz="2800" dirty="0" smtClean="0">
                <a:solidFill>
                  <a:schemeClr val="bg1"/>
                </a:solidFill>
                <a:cs typeface="B Tabassom" pitchFamily="2" charset="-78"/>
              </a:rPr>
              <a:t>که قوس را در جریان های بالا نیز به صورت پراکنده نگهدارد:</a:t>
            </a:r>
          </a:p>
          <a:p>
            <a:pPr algn="just"/>
            <a:r>
              <a:rPr lang="fa-IR" sz="2800" dirty="0" smtClean="0">
                <a:solidFill>
                  <a:schemeClr val="bg1"/>
                </a:solidFill>
                <a:cs typeface="B Tabassom" pitchFamily="2" charset="-78"/>
              </a:rPr>
              <a:t>میدان مغناطیسی محوری با قرار دادن یک سیم پیچ در خارج از محفظه ی قطع و ایجاد یک میدان مغناطیسی به طوریکه خطوط نیرو به موازات محور قوس باشند و یا طراحی کنتاکت به گونه ای که چندین میدان در اثر عبور جریان اتصال کوتاه حاصل گردد عملی می شود. این سیستم اشکالاتی از نظر ایزولاسیون و بر هم زدن میدان الکتریکی و تمرکز پلاسما به وجود می آورد.</a:t>
            </a:r>
          </a:p>
        </p:txBody>
      </p:sp>
      <p:sp>
        <p:nvSpPr>
          <p:cNvPr id="4" name="Slide Number Placeholder 3"/>
          <p:cNvSpPr>
            <a:spLocks noGrp="1"/>
          </p:cNvSpPr>
          <p:nvPr>
            <p:ph type="sldNum" sz="quarter" idx="12"/>
          </p:nvPr>
        </p:nvSpPr>
        <p:spPr/>
        <p:txBody>
          <a:bodyPr/>
          <a:lstStyle/>
          <a:p>
            <a:fld id="{DC48A1B8-F1B5-412F-AC19-1C14D02838B2}" type="slidenum">
              <a:rPr lang="fa-IR" smtClean="0"/>
              <a:pPr/>
              <a:t>22</a:t>
            </a:fld>
            <a:endParaRPr lang="fa-IR"/>
          </a:p>
        </p:txBody>
      </p:sp>
      <p:sp>
        <p:nvSpPr>
          <p:cNvPr id="5" name="TextBox 4"/>
          <p:cNvSpPr txBox="1"/>
          <p:nvPr/>
        </p:nvSpPr>
        <p:spPr>
          <a:xfrm>
            <a:off x="2214546" y="214290"/>
            <a:ext cx="5093126" cy="800219"/>
          </a:xfrm>
          <a:prstGeom prst="rect">
            <a:avLst/>
          </a:prstGeom>
          <a:noFill/>
        </p:spPr>
        <p:txBody>
          <a:bodyPr wrap="none" rtlCol="1">
            <a:spAutoFit/>
          </a:bodyPr>
          <a:lstStyle/>
          <a:p>
            <a:r>
              <a:rPr lang="fa-IR" sz="2800" b="1" dirty="0" smtClean="0">
                <a:solidFill>
                  <a:schemeClr val="bg1"/>
                </a:solidFill>
                <a:cs typeface="B Tabassom" pitchFamily="2" charset="-78"/>
              </a:rPr>
              <a:t>روش های توزیع قوس یکنواخت در سطح کنتاکت ها</a:t>
            </a:r>
          </a:p>
          <a:p>
            <a:endParaRPr lang="fa-IR" dirty="0"/>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928794" y="71414"/>
            <a:ext cx="5909310" cy="675513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DC48A1B8-F1B5-412F-AC19-1C14D02838B2}" type="slidenum">
              <a:rPr lang="fa-IR" smtClean="0"/>
              <a:pPr/>
              <a:t>23</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6" y="1428736"/>
            <a:ext cx="6429420" cy="2246769"/>
          </a:xfrm>
          <a:prstGeom prst="rect">
            <a:avLst/>
          </a:prstGeom>
        </p:spPr>
        <p:txBody>
          <a:bodyPr wrap="square">
            <a:spAutoFit/>
          </a:bodyPr>
          <a:lstStyle/>
          <a:p>
            <a:pPr algn="just"/>
            <a:r>
              <a:rPr lang="fa-IR" sz="2800" dirty="0" smtClean="0">
                <a:solidFill>
                  <a:schemeClr val="bg1"/>
                </a:solidFill>
                <a:cs typeface="B Tabassom" pitchFamily="2" charset="-78"/>
              </a:rPr>
              <a:t>3- طراحی کنتاکت به گونه ای که جریان قوس یک میدان شعاعی ایجاد نموده که باعث حرکت قوس در سطح کنتاکت گردد:</a:t>
            </a:r>
          </a:p>
          <a:p>
            <a:pPr algn="just"/>
            <a:r>
              <a:rPr lang="fa-IR" sz="2800" dirty="0" smtClean="0">
                <a:solidFill>
                  <a:schemeClr val="bg1"/>
                </a:solidFill>
                <a:cs typeface="B Tabassom" pitchFamily="2" charset="-78"/>
              </a:rPr>
              <a:t>ایجاد میدان مغناطیسی شعاعی با طراحی خاص کنتاکت به صورت حلزونی و یا مدور شکاف دار روش معمول و مرسوم فعلی می باشد که باعث حرکت مستمر قوس در طول کنتاکت می گردد.</a:t>
            </a:r>
            <a:endParaRPr lang="en-US" sz="2800" dirty="0">
              <a:solidFill>
                <a:schemeClr val="bg1"/>
              </a:solidFill>
              <a:cs typeface="B Tabassom" pitchFamily="2" charset="-78"/>
            </a:endParaRPr>
          </a:p>
        </p:txBody>
      </p:sp>
      <p:sp>
        <p:nvSpPr>
          <p:cNvPr id="4" name="Slide Number Placeholder 3"/>
          <p:cNvSpPr>
            <a:spLocks noGrp="1"/>
          </p:cNvSpPr>
          <p:nvPr>
            <p:ph type="sldNum" sz="quarter" idx="12"/>
          </p:nvPr>
        </p:nvSpPr>
        <p:spPr/>
        <p:txBody>
          <a:bodyPr/>
          <a:lstStyle/>
          <a:p>
            <a:fld id="{DC48A1B8-F1B5-412F-AC19-1C14D02838B2}" type="slidenum">
              <a:rPr lang="fa-IR" smtClean="0"/>
              <a:pPr/>
              <a:t>24</a:t>
            </a:fld>
            <a:endParaRPr lang="fa-IR"/>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78849" y="1381139"/>
            <a:ext cx="4286250" cy="404812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4929190" y="1071546"/>
            <a:ext cx="3867150" cy="463867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DC48A1B8-F1B5-412F-AC19-1C14D02838B2}" type="slidenum">
              <a:rPr lang="fa-IR" smtClean="0"/>
              <a:pPr/>
              <a:t>25</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il%20cb6.gif"/>
          <p:cNvPicPr>
            <a:picLocks noChangeAspect="1"/>
          </p:cNvPicPr>
          <p:nvPr/>
        </p:nvPicPr>
        <p:blipFill>
          <a:blip r:embed="rId2" cstate="print"/>
          <a:stretch>
            <a:fillRect/>
          </a:stretch>
        </p:blipFill>
        <p:spPr>
          <a:xfrm>
            <a:off x="-32" y="-29035"/>
            <a:ext cx="6267202" cy="6887035"/>
          </a:xfrm>
          <a:prstGeom prst="rect">
            <a:avLst/>
          </a:prstGeom>
        </p:spPr>
      </p:pic>
      <p:sp>
        <p:nvSpPr>
          <p:cNvPr id="3" name="Rectangle 2"/>
          <p:cNvSpPr/>
          <p:nvPr/>
        </p:nvSpPr>
        <p:spPr>
          <a:xfrm>
            <a:off x="6429388" y="71414"/>
            <a:ext cx="2714612" cy="5632311"/>
          </a:xfrm>
          <a:prstGeom prst="rect">
            <a:avLst/>
          </a:prstGeom>
        </p:spPr>
        <p:txBody>
          <a:bodyPr wrap="square">
            <a:spAutoFit/>
          </a:bodyPr>
          <a:lstStyle/>
          <a:p>
            <a:pPr algn="l"/>
            <a:r>
              <a:rPr lang="en-US" dirty="0" smtClean="0">
                <a:solidFill>
                  <a:schemeClr val="bg1"/>
                </a:solidFill>
              </a:rPr>
              <a:t>1 - Vacuum Interrupter </a:t>
            </a:r>
          </a:p>
          <a:p>
            <a:pPr algn="l"/>
            <a:r>
              <a:rPr lang="en-US" dirty="0" smtClean="0">
                <a:solidFill>
                  <a:schemeClr val="bg1"/>
                </a:solidFill>
              </a:rPr>
              <a:t>2 - Terminal</a:t>
            </a:r>
          </a:p>
          <a:p>
            <a:pPr algn="l"/>
            <a:endParaRPr lang="en-US" dirty="0" smtClean="0">
              <a:solidFill>
                <a:schemeClr val="bg1"/>
              </a:solidFill>
            </a:endParaRPr>
          </a:p>
          <a:p>
            <a:pPr algn="l"/>
            <a:r>
              <a:rPr lang="en-US" dirty="0" smtClean="0">
                <a:solidFill>
                  <a:schemeClr val="bg1"/>
                </a:solidFill>
              </a:rPr>
              <a:t>3 - Flexible connection .</a:t>
            </a:r>
          </a:p>
          <a:p>
            <a:pPr algn="l"/>
            <a:r>
              <a:rPr lang="en-US" dirty="0" smtClean="0">
                <a:solidFill>
                  <a:schemeClr val="bg1"/>
                </a:solidFill>
              </a:rPr>
              <a:t>4 - Support insulators.</a:t>
            </a:r>
          </a:p>
          <a:p>
            <a:pPr algn="l"/>
            <a:endParaRPr lang="en-US" dirty="0" smtClean="0">
              <a:solidFill>
                <a:schemeClr val="bg1"/>
              </a:solidFill>
            </a:endParaRPr>
          </a:p>
          <a:p>
            <a:pPr algn="l"/>
            <a:r>
              <a:rPr lang="en-US" dirty="0" smtClean="0">
                <a:solidFill>
                  <a:schemeClr val="bg1"/>
                </a:solidFill>
              </a:rPr>
              <a:t>5 - Operating rod.</a:t>
            </a:r>
          </a:p>
          <a:p>
            <a:pPr algn="l"/>
            <a:r>
              <a:rPr lang="en-US" dirty="0" smtClean="0">
                <a:solidFill>
                  <a:schemeClr val="bg1"/>
                </a:solidFill>
              </a:rPr>
              <a:t>6 - Tie bar. </a:t>
            </a:r>
          </a:p>
          <a:p>
            <a:pPr algn="l"/>
            <a:endParaRPr lang="en-US" dirty="0" smtClean="0">
              <a:solidFill>
                <a:schemeClr val="bg1"/>
              </a:solidFill>
            </a:endParaRPr>
          </a:p>
          <a:p>
            <a:pPr algn="l"/>
            <a:r>
              <a:rPr lang="en-US" dirty="0" smtClean="0">
                <a:solidFill>
                  <a:schemeClr val="bg1"/>
                </a:solidFill>
              </a:rPr>
              <a:t>7 - Common operating </a:t>
            </a:r>
            <a:endParaRPr lang="fa-IR" dirty="0" smtClean="0">
              <a:solidFill>
                <a:schemeClr val="bg1"/>
              </a:solidFill>
            </a:endParaRPr>
          </a:p>
          <a:p>
            <a:pPr algn="l"/>
            <a:r>
              <a:rPr lang="en-US" dirty="0" smtClean="0">
                <a:solidFill>
                  <a:schemeClr val="bg1"/>
                </a:solidFill>
              </a:rPr>
              <a:t>shifts .</a:t>
            </a:r>
          </a:p>
          <a:p>
            <a:pPr algn="l"/>
            <a:r>
              <a:rPr lang="en-US" dirty="0" smtClean="0">
                <a:solidFill>
                  <a:schemeClr val="bg1"/>
                </a:solidFill>
              </a:rPr>
              <a:t>8 - operating corn .</a:t>
            </a:r>
          </a:p>
          <a:p>
            <a:pPr algn="l"/>
            <a:endParaRPr lang="en-US" dirty="0" smtClean="0">
              <a:solidFill>
                <a:schemeClr val="bg1"/>
              </a:solidFill>
            </a:endParaRPr>
          </a:p>
          <a:p>
            <a:pPr algn="l"/>
            <a:r>
              <a:rPr lang="en-US" dirty="0" smtClean="0">
                <a:solidFill>
                  <a:schemeClr val="bg1"/>
                </a:solidFill>
              </a:rPr>
              <a:t>9 - Locking cam.</a:t>
            </a:r>
          </a:p>
          <a:p>
            <a:pPr algn="l"/>
            <a:r>
              <a:rPr lang="en-US" dirty="0" smtClean="0">
                <a:solidFill>
                  <a:schemeClr val="bg1"/>
                </a:solidFill>
              </a:rPr>
              <a:t>10 - Making spring .</a:t>
            </a:r>
          </a:p>
          <a:p>
            <a:pPr algn="l"/>
            <a:endParaRPr lang="en-US" dirty="0" smtClean="0">
              <a:solidFill>
                <a:schemeClr val="bg1"/>
              </a:solidFill>
            </a:endParaRPr>
          </a:p>
          <a:p>
            <a:pPr algn="l"/>
            <a:r>
              <a:rPr lang="en-US" dirty="0" smtClean="0">
                <a:solidFill>
                  <a:schemeClr val="bg1"/>
                </a:solidFill>
              </a:rPr>
              <a:t>11 - Breaking spring.</a:t>
            </a:r>
          </a:p>
          <a:p>
            <a:pPr algn="l"/>
            <a:r>
              <a:rPr lang="en-US" dirty="0" smtClean="0">
                <a:solidFill>
                  <a:schemeClr val="bg1"/>
                </a:solidFill>
              </a:rPr>
              <a:t>12 - Loading spring.</a:t>
            </a:r>
          </a:p>
          <a:p>
            <a:pPr algn="l"/>
            <a:endParaRPr lang="en-US" dirty="0" smtClean="0">
              <a:solidFill>
                <a:schemeClr val="bg1"/>
              </a:solidFill>
            </a:endParaRPr>
          </a:p>
          <a:p>
            <a:pPr algn="l"/>
            <a:r>
              <a:rPr lang="en-US" dirty="0" smtClean="0">
                <a:solidFill>
                  <a:schemeClr val="bg1"/>
                </a:solidFill>
              </a:rPr>
              <a:t>13 - Main link.</a:t>
            </a:r>
            <a:endParaRPr lang="en-US" dirty="0">
              <a:solidFill>
                <a:schemeClr val="bg1"/>
              </a:solidFill>
            </a:endParaRPr>
          </a:p>
        </p:txBody>
      </p:sp>
      <p:sp>
        <p:nvSpPr>
          <p:cNvPr id="4" name="TextBox 3"/>
          <p:cNvSpPr txBox="1"/>
          <p:nvPr/>
        </p:nvSpPr>
        <p:spPr>
          <a:xfrm>
            <a:off x="6357950" y="6000768"/>
            <a:ext cx="2428892" cy="461665"/>
          </a:xfrm>
          <a:prstGeom prst="rect">
            <a:avLst/>
          </a:prstGeom>
          <a:noFill/>
        </p:spPr>
        <p:txBody>
          <a:bodyPr wrap="square" rtlCol="0">
            <a:spAutoFit/>
          </a:bodyPr>
          <a:lstStyle/>
          <a:p>
            <a:pPr algn="l"/>
            <a:r>
              <a:rPr lang="fa-IR" sz="2400" dirty="0" smtClean="0">
                <a:solidFill>
                  <a:schemeClr val="bg1"/>
                </a:solidFill>
                <a:cs typeface="B Tabassom" pitchFamily="2" charset="-78"/>
              </a:rPr>
              <a:t>نمایی از مکانیزم کلید خلاء</a:t>
            </a:r>
            <a:endParaRPr lang="en-US" sz="2400" dirty="0">
              <a:solidFill>
                <a:schemeClr val="bg1"/>
              </a:solidFill>
              <a:cs typeface="B Tabassom" pitchFamily="2" charset="-78"/>
            </a:endParaRPr>
          </a:p>
        </p:txBody>
      </p:sp>
      <p:cxnSp>
        <p:nvCxnSpPr>
          <p:cNvPr id="6" name="Elbow Connector 5"/>
          <p:cNvCxnSpPr/>
          <p:nvPr/>
        </p:nvCxnSpPr>
        <p:spPr>
          <a:xfrm rot="10800000" flipV="1">
            <a:off x="6572264" y="6072206"/>
            <a:ext cx="2071702" cy="428628"/>
          </a:xfrm>
          <a:prstGeom prst="bentConnector3">
            <a:avLst>
              <a:gd name="adj1" fmla="val -3333"/>
            </a:avLst>
          </a:prstGeom>
          <a:ln>
            <a:solidFill>
              <a:schemeClr val="bg1"/>
            </a:solidFill>
            <a:tailEnd type="arrow"/>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p:txBody>
          <a:bodyPr/>
          <a:lstStyle/>
          <a:p>
            <a:fld id="{DC48A1B8-F1B5-412F-AC19-1C14D02838B2}" type="slidenum">
              <a:rPr lang="fa-IR" smtClean="0"/>
              <a:pPr/>
              <a:t>26</a:t>
            </a:fld>
            <a:endParaRPr lang="fa-IR"/>
          </a:p>
        </p:txBody>
      </p:sp>
      <p:sp>
        <p:nvSpPr>
          <p:cNvPr id="5" name="Footer Placeholder 4"/>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acuum 3.JPG"/>
          <p:cNvPicPr>
            <a:picLocks noChangeAspect="1"/>
          </p:cNvPicPr>
          <p:nvPr/>
        </p:nvPicPr>
        <p:blipFill>
          <a:blip r:embed="rId2" cstate="print"/>
          <a:stretch>
            <a:fillRect/>
          </a:stretch>
        </p:blipFill>
        <p:spPr>
          <a:xfrm>
            <a:off x="-2088" y="0"/>
            <a:ext cx="9146088" cy="6858000"/>
          </a:xfrm>
          <a:prstGeom prst="rect">
            <a:avLst/>
          </a:prstGeom>
        </p:spPr>
      </p:pic>
      <p:sp>
        <p:nvSpPr>
          <p:cNvPr id="5" name="Slide Number Placeholder 4"/>
          <p:cNvSpPr>
            <a:spLocks noGrp="1"/>
          </p:cNvSpPr>
          <p:nvPr>
            <p:ph type="sldNum" sz="quarter" idx="12"/>
          </p:nvPr>
        </p:nvSpPr>
        <p:spPr/>
        <p:txBody>
          <a:bodyPr/>
          <a:lstStyle/>
          <a:p>
            <a:fld id="{DC48A1B8-F1B5-412F-AC19-1C14D02838B2}" type="slidenum">
              <a:rPr lang="fa-IR" smtClean="0"/>
              <a:pPr/>
              <a:t>27</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765168-0-large.jpg"/>
          <p:cNvPicPr>
            <a:picLocks noChangeAspect="1"/>
          </p:cNvPicPr>
          <p:nvPr/>
        </p:nvPicPr>
        <p:blipFill>
          <a:blip r:embed="rId2" cstate="print"/>
          <a:stretch>
            <a:fillRect/>
          </a:stretch>
        </p:blipFill>
        <p:spPr>
          <a:xfrm>
            <a:off x="3007068" y="1071546"/>
            <a:ext cx="4779642" cy="3681616"/>
          </a:xfrm>
          <a:prstGeom prst="rect">
            <a:avLst/>
          </a:prstGeom>
        </p:spPr>
      </p:pic>
      <p:pic>
        <p:nvPicPr>
          <p:cNvPr id="2" name="Picture 1" descr="kimblin_fig6.gif"/>
          <p:cNvPicPr>
            <a:picLocks noChangeAspect="1"/>
          </p:cNvPicPr>
          <p:nvPr/>
        </p:nvPicPr>
        <p:blipFill>
          <a:blip r:embed="rId3" cstate="print"/>
          <a:stretch>
            <a:fillRect/>
          </a:stretch>
        </p:blipFill>
        <p:spPr>
          <a:xfrm>
            <a:off x="285720" y="214290"/>
            <a:ext cx="3827036" cy="6429420"/>
          </a:xfrm>
          <a:prstGeom prst="rect">
            <a:avLst/>
          </a:prstGeom>
        </p:spPr>
      </p:pic>
      <p:pic>
        <p:nvPicPr>
          <p:cNvPr id="3" name="Picture 2" descr="Vcb%20contact.gif"/>
          <p:cNvPicPr>
            <a:picLocks noChangeAspect="1"/>
          </p:cNvPicPr>
          <p:nvPr/>
        </p:nvPicPr>
        <p:blipFill>
          <a:blip r:embed="rId4" cstate="print"/>
          <a:stretch>
            <a:fillRect/>
          </a:stretch>
        </p:blipFill>
        <p:spPr>
          <a:xfrm>
            <a:off x="6858016" y="1071546"/>
            <a:ext cx="2000264" cy="4580757"/>
          </a:xfrm>
          <a:prstGeom prst="rect">
            <a:avLst/>
          </a:prstGeom>
        </p:spPr>
      </p:pic>
      <p:sp>
        <p:nvSpPr>
          <p:cNvPr id="4" name="TextBox 3"/>
          <p:cNvSpPr txBox="1"/>
          <p:nvPr/>
        </p:nvSpPr>
        <p:spPr>
          <a:xfrm>
            <a:off x="4857752" y="345024"/>
            <a:ext cx="3929090" cy="461665"/>
          </a:xfrm>
          <a:prstGeom prst="rect">
            <a:avLst/>
          </a:prstGeom>
          <a:noFill/>
        </p:spPr>
        <p:txBody>
          <a:bodyPr wrap="square" rtlCol="0">
            <a:spAutoFit/>
          </a:bodyPr>
          <a:lstStyle/>
          <a:p>
            <a:r>
              <a:rPr lang="fa-IR" sz="2400" dirty="0" smtClean="0">
                <a:solidFill>
                  <a:schemeClr val="bg1"/>
                </a:solidFill>
                <a:cs typeface="B Tabassom" pitchFamily="2" charset="-78"/>
              </a:rPr>
              <a:t>نمایی از محفظه قطع کننده در کلید خلاء</a:t>
            </a:r>
            <a:endParaRPr lang="en-US" sz="2400" dirty="0">
              <a:solidFill>
                <a:schemeClr val="bg1"/>
              </a:solidFill>
              <a:cs typeface="B Tabassom" pitchFamily="2" charset="-78"/>
            </a:endParaRPr>
          </a:p>
        </p:txBody>
      </p:sp>
      <p:sp>
        <p:nvSpPr>
          <p:cNvPr id="7" name="Slide Number Placeholder 6"/>
          <p:cNvSpPr>
            <a:spLocks noGrp="1"/>
          </p:cNvSpPr>
          <p:nvPr>
            <p:ph type="sldNum" sz="quarter" idx="12"/>
          </p:nvPr>
        </p:nvSpPr>
        <p:spPr/>
        <p:txBody>
          <a:bodyPr/>
          <a:lstStyle/>
          <a:p>
            <a:fld id="{DC48A1B8-F1B5-412F-AC19-1C14D02838B2}" type="slidenum">
              <a:rPr lang="fa-IR" smtClean="0"/>
              <a:pPr/>
              <a:t>28</a:t>
            </a:fld>
            <a:endParaRPr lang="fa-IR"/>
          </a:p>
        </p:txBody>
      </p:sp>
      <p:sp>
        <p:nvSpPr>
          <p:cNvPr id="6" name="Footer Placeholder 5"/>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cuum_circuit_breaker_inside.jpg"/>
          <p:cNvPicPr>
            <a:picLocks noChangeAspect="1"/>
          </p:cNvPicPr>
          <p:nvPr/>
        </p:nvPicPr>
        <p:blipFill>
          <a:blip r:embed="rId2" cstate="print"/>
          <a:stretch>
            <a:fillRect/>
          </a:stretch>
        </p:blipFill>
        <p:spPr>
          <a:xfrm>
            <a:off x="1071538" y="1071546"/>
            <a:ext cx="3286148" cy="3465160"/>
          </a:xfrm>
          <a:prstGeom prst="rect">
            <a:avLst/>
          </a:prstGeom>
        </p:spPr>
      </p:pic>
      <p:pic>
        <p:nvPicPr>
          <p:cNvPr id="3" name="Picture 2" descr="vacuum_circuit_breaker_outside.jpg"/>
          <p:cNvPicPr>
            <a:picLocks noChangeAspect="1"/>
          </p:cNvPicPr>
          <p:nvPr/>
        </p:nvPicPr>
        <p:blipFill>
          <a:blip r:embed="rId3" cstate="print"/>
          <a:stretch>
            <a:fillRect/>
          </a:stretch>
        </p:blipFill>
        <p:spPr>
          <a:xfrm>
            <a:off x="4643438" y="1117770"/>
            <a:ext cx="3643338" cy="3454238"/>
          </a:xfrm>
          <a:prstGeom prst="rect">
            <a:avLst/>
          </a:prstGeom>
        </p:spPr>
      </p:pic>
      <p:sp>
        <p:nvSpPr>
          <p:cNvPr id="4" name="Rectangle 3"/>
          <p:cNvSpPr/>
          <p:nvPr/>
        </p:nvSpPr>
        <p:spPr>
          <a:xfrm>
            <a:off x="1093789" y="4572008"/>
            <a:ext cx="3094693" cy="369332"/>
          </a:xfrm>
          <a:prstGeom prst="rect">
            <a:avLst/>
          </a:prstGeom>
        </p:spPr>
        <p:txBody>
          <a:bodyPr wrap="none">
            <a:spAutoFit/>
          </a:bodyPr>
          <a:lstStyle/>
          <a:p>
            <a:pPr algn="l"/>
            <a:r>
              <a:rPr lang="en-US" dirty="0" smtClean="0">
                <a:solidFill>
                  <a:schemeClr val="bg1"/>
                </a:solidFill>
              </a:rPr>
              <a:t>Vacuum circuit breaker (inside)</a:t>
            </a:r>
            <a:endParaRPr lang="en-US" dirty="0">
              <a:solidFill>
                <a:schemeClr val="bg1"/>
              </a:solidFill>
            </a:endParaRPr>
          </a:p>
        </p:txBody>
      </p:sp>
      <p:sp>
        <p:nvSpPr>
          <p:cNvPr id="5" name="Rectangle 4"/>
          <p:cNvSpPr/>
          <p:nvPr/>
        </p:nvSpPr>
        <p:spPr>
          <a:xfrm>
            <a:off x="4838308" y="4572008"/>
            <a:ext cx="3234155" cy="369332"/>
          </a:xfrm>
          <a:prstGeom prst="rect">
            <a:avLst/>
          </a:prstGeom>
        </p:spPr>
        <p:txBody>
          <a:bodyPr wrap="none">
            <a:spAutoFit/>
          </a:bodyPr>
          <a:lstStyle/>
          <a:p>
            <a:pPr algn="r" rtl="0"/>
            <a:r>
              <a:rPr lang="en-US" dirty="0" smtClean="0">
                <a:solidFill>
                  <a:schemeClr val="bg1"/>
                </a:solidFill>
              </a:rPr>
              <a:t>Vacuum circuit breaker (outside)</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DC48A1B8-F1B5-412F-AC19-1C14D02838B2}" type="slidenum">
              <a:rPr lang="fa-IR" smtClean="0"/>
              <a:pPr/>
              <a:t>29</a:t>
            </a:fld>
            <a:endParaRPr lang="fa-IR"/>
          </a:p>
        </p:txBody>
      </p:sp>
      <p:sp>
        <p:nvSpPr>
          <p:cNvPr id="6" name="Footer Placeholder 5"/>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00100" y="785794"/>
            <a:ext cx="725551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a-IR" sz="3200" b="1" i="0" strike="noStrike" cap="none" normalizeH="0" baseline="0" dirty="0" smtClean="0">
                <a:ln>
                  <a:noFill/>
                </a:ln>
                <a:solidFill>
                  <a:schemeClr val="bg1"/>
                </a:solidFill>
                <a:effectLst/>
                <a:latin typeface="Calibri" pitchFamily="34" charset="0"/>
                <a:ea typeface="Calibri" pitchFamily="34" charset="0"/>
                <a:cs typeface="B Kamran" pitchFamily="2" charset="-78"/>
              </a:rPr>
              <a:t>تفاوت</a:t>
            </a:r>
            <a:r>
              <a:rPr kumimoji="0" lang="fa-IR" sz="3200" b="1" i="0" strike="noStrike" cap="none" normalizeH="0" dirty="0" smtClean="0">
                <a:ln>
                  <a:noFill/>
                </a:ln>
                <a:solidFill>
                  <a:schemeClr val="bg1"/>
                </a:solidFill>
                <a:effectLst/>
                <a:latin typeface="Calibri" pitchFamily="34" charset="0"/>
                <a:ea typeface="Calibri" pitchFamily="34" charset="0"/>
                <a:cs typeface="B Kamran" pitchFamily="2" charset="-78"/>
              </a:rPr>
              <a:t> های مهم </a:t>
            </a:r>
            <a:r>
              <a:rPr kumimoji="0" lang="fa-IR" sz="3200" b="1" i="0" strike="noStrike" cap="none" normalizeH="0" baseline="0" dirty="0" smtClean="0">
                <a:ln>
                  <a:noFill/>
                </a:ln>
                <a:solidFill>
                  <a:schemeClr val="bg1"/>
                </a:solidFill>
                <a:effectLst/>
                <a:latin typeface="Calibri" pitchFamily="34" charset="0"/>
                <a:ea typeface="Calibri" pitchFamily="34" charset="0"/>
                <a:cs typeface="B Kamran" pitchFamily="2" charset="-78"/>
              </a:rPr>
              <a:t>مدار</a:t>
            </a:r>
            <a:r>
              <a:rPr lang="fa-IR" sz="3200" b="1" dirty="0" smtClean="0">
                <a:solidFill>
                  <a:schemeClr val="bg1"/>
                </a:solidFill>
                <a:latin typeface="Calibri" pitchFamily="34" charset="0"/>
                <a:ea typeface="Calibri" pitchFamily="34" charset="0"/>
                <a:cs typeface="B Kamran" pitchFamily="2" charset="-78"/>
              </a:rPr>
              <a:t>شکن‌ها</a:t>
            </a:r>
            <a:r>
              <a:rPr kumimoji="0" lang="fa-IR" sz="3200" b="1" i="0" strike="noStrike" cap="none" normalizeH="0" dirty="0" smtClean="0">
                <a:ln>
                  <a:noFill/>
                </a:ln>
                <a:solidFill>
                  <a:schemeClr val="bg1"/>
                </a:solidFill>
                <a:effectLst/>
                <a:latin typeface="Calibri" pitchFamily="34" charset="0"/>
                <a:ea typeface="Calibri" pitchFamily="34" charset="0"/>
                <a:cs typeface="B Kamran" pitchFamily="2" charset="-78"/>
              </a:rPr>
              <a:t> با سایر تجهیزات نصب شده در شبکه</a:t>
            </a:r>
            <a:endParaRPr kumimoji="0" lang="en-US" sz="3600" b="1" i="0" strike="noStrike" cap="none" normalizeH="0" baseline="0" dirty="0" smtClean="0">
              <a:ln>
                <a:noFill/>
              </a:ln>
              <a:solidFill>
                <a:schemeClr val="bg1"/>
              </a:solidFill>
              <a:effectLst/>
              <a:latin typeface="Arial" pitchFamily="34" charset="0"/>
              <a:cs typeface="Arial" pitchFamily="34" charset="0"/>
            </a:endParaRPr>
          </a:p>
        </p:txBody>
      </p:sp>
      <p:sp>
        <p:nvSpPr>
          <p:cNvPr id="4" name="Rectangle 3"/>
          <p:cNvSpPr/>
          <p:nvPr/>
        </p:nvSpPr>
        <p:spPr>
          <a:xfrm>
            <a:off x="571472" y="1631470"/>
            <a:ext cx="8072494" cy="4524315"/>
          </a:xfrm>
          <a:prstGeom prst="rect">
            <a:avLst/>
          </a:prstGeom>
        </p:spPr>
        <p:txBody>
          <a:bodyPr wrap="square">
            <a:spAutoFit/>
          </a:bodyPr>
          <a:lstStyle/>
          <a:p>
            <a:pPr algn="just"/>
            <a:r>
              <a:rPr lang="fa-IR" sz="2400" dirty="0" smtClean="0">
                <a:solidFill>
                  <a:schemeClr val="bg1"/>
                </a:solidFill>
                <a:cs typeface="B Tabassom" pitchFamily="2" charset="-78"/>
              </a:rPr>
              <a:t>کلیدها </a:t>
            </a:r>
            <a:r>
              <a:rPr lang="fa-IR" sz="2400" dirty="0">
                <a:solidFill>
                  <a:schemeClr val="bg1"/>
                </a:solidFill>
                <a:cs typeface="B Tabassom" pitchFamily="2" charset="-78"/>
              </a:rPr>
              <a:t>در </a:t>
            </a:r>
            <a:r>
              <a:rPr lang="fa-IR" sz="2400" dirty="0">
                <a:solidFill>
                  <a:srgbClr val="FFFF00"/>
                </a:solidFill>
                <a:cs typeface="B Tabassom" pitchFamily="2" charset="-78"/>
              </a:rPr>
              <a:t>شرایط کار عادی </a:t>
            </a:r>
            <a:r>
              <a:rPr lang="fa-IR" sz="2400" dirty="0">
                <a:solidFill>
                  <a:schemeClr val="bg1"/>
                </a:solidFill>
                <a:cs typeface="B Tabassom" pitchFamily="2" charset="-78"/>
              </a:rPr>
              <a:t>شبکه و در هنگام وصل بودن، نقش مهمی در تأمین انرژی مصرف کننده ها به عهده ندارند. نقش اصلی آنها تنها در هنگام </a:t>
            </a:r>
            <a:r>
              <a:rPr lang="fa-IR" sz="2400" dirty="0">
                <a:solidFill>
                  <a:srgbClr val="FFFF00"/>
                </a:solidFill>
                <a:cs typeface="B Tabassom" pitchFamily="2" charset="-78"/>
              </a:rPr>
              <a:t>بروز عیب </a:t>
            </a:r>
            <a:r>
              <a:rPr lang="fa-IR" sz="2400" dirty="0">
                <a:solidFill>
                  <a:schemeClr val="bg1"/>
                </a:solidFill>
                <a:cs typeface="B Tabassom" pitchFamily="2" charset="-78"/>
              </a:rPr>
              <a:t>ظاهر می </a:t>
            </a:r>
            <a:r>
              <a:rPr lang="fa-IR" sz="2400" dirty="0" smtClean="0">
                <a:solidFill>
                  <a:schemeClr val="bg1"/>
                </a:solidFill>
                <a:cs typeface="B Tabassom" pitchFamily="2" charset="-78"/>
              </a:rPr>
              <a:t>گردد که </a:t>
            </a:r>
            <a:r>
              <a:rPr lang="fa-IR" sz="2400" dirty="0">
                <a:solidFill>
                  <a:schemeClr val="bg1"/>
                </a:solidFill>
                <a:cs typeface="B Tabassom" pitchFamily="2" charset="-78"/>
              </a:rPr>
              <a:t>قطع و یا وصل </a:t>
            </a:r>
            <a:r>
              <a:rPr lang="fa-IR" sz="2400" dirty="0">
                <a:solidFill>
                  <a:srgbClr val="FFFF00"/>
                </a:solidFill>
                <a:cs typeface="B Tabassom" pitchFamily="2" charset="-78"/>
              </a:rPr>
              <a:t>فوری</a:t>
            </a:r>
            <a:r>
              <a:rPr lang="fa-IR" sz="2400" dirty="0">
                <a:solidFill>
                  <a:schemeClr val="bg1"/>
                </a:solidFill>
                <a:cs typeface="B Tabassom" pitchFamily="2" charset="-78"/>
              </a:rPr>
              <a:t> </a:t>
            </a:r>
            <a:r>
              <a:rPr lang="fa-IR" sz="2400" dirty="0" smtClean="0">
                <a:solidFill>
                  <a:schemeClr val="bg1"/>
                </a:solidFill>
                <a:cs typeface="B Tabassom" pitchFamily="2" charset="-78"/>
              </a:rPr>
              <a:t>کلید در این شرایط ضروری است و با </a:t>
            </a:r>
            <a:r>
              <a:rPr lang="fa-IR" sz="2400" dirty="0">
                <a:solidFill>
                  <a:schemeClr val="bg1"/>
                </a:solidFill>
                <a:cs typeface="B Tabassom" pitchFamily="2" charset="-78"/>
              </a:rPr>
              <a:t>صدور فرمان به طور اتوماتیک و با </a:t>
            </a:r>
            <a:r>
              <a:rPr lang="fa-IR" sz="2400" dirty="0">
                <a:solidFill>
                  <a:srgbClr val="FFFF00"/>
                </a:solidFill>
                <a:cs typeface="B Tabassom" pitchFamily="2" charset="-78"/>
              </a:rPr>
              <a:t>اطمینان کافی</a:t>
            </a:r>
            <a:r>
              <a:rPr lang="fa-IR" sz="2400" dirty="0">
                <a:solidFill>
                  <a:schemeClr val="bg1"/>
                </a:solidFill>
                <a:cs typeface="B Tabassom" pitchFamily="2" charset="-78"/>
              </a:rPr>
              <a:t> عمل </a:t>
            </a:r>
            <a:r>
              <a:rPr lang="fa-IR" sz="2400" dirty="0" smtClean="0">
                <a:solidFill>
                  <a:schemeClr val="bg1"/>
                </a:solidFill>
                <a:cs typeface="B Tabassom" pitchFamily="2" charset="-78"/>
              </a:rPr>
              <a:t>نمایند.</a:t>
            </a:r>
          </a:p>
          <a:p>
            <a:pPr algn="just"/>
            <a:r>
              <a:rPr lang="fa-IR" sz="2400" dirty="0" smtClean="0">
                <a:solidFill>
                  <a:schemeClr val="bg1"/>
                </a:solidFill>
                <a:cs typeface="B Tabassom" pitchFamily="2" charset="-78"/>
              </a:rPr>
              <a:t>اختلاف </a:t>
            </a:r>
            <a:r>
              <a:rPr lang="fa-IR" sz="2400" dirty="0">
                <a:solidFill>
                  <a:schemeClr val="bg1"/>
                </a:solidFill>
                <a:cs typeface="B Tabassom" pitchFamily="2" charset="-78"/>
              </a:rPr>
              <a:t>عمده کلیدها با سایر تجهیزات شبکه از همین جا ناشی می گردد، در حالی که کلید در شرایط عادی ممکن است برای مدت طولانی مورد استفاده واقع نگردد، قطع و وصل آن در لحظه بروز می بایست با اطمینان کامل انجام شود. بدین ترتیب کلیدهای قدرت تجهیزاتی کاملاً استثنایی از شبکه می باشند که می بایست از قابلیت اطمینان فوق العاده برخوردار بوده و </a:t>
            </a:r>
            <a:r>
              <a:rPr lang="fa-IR" sz="2400" dirty="0">
                <a:solidFill>
                  <a:srgbClr val="FFFF00"/>
                </a:solidFill>
                <a:cs typeface="B Tabassom" pitchFamily="2" charset="-78"/>
              </a:rPr>
              <a:t>احتمال بروز عیب </a:t>
            </a:r>
            <a:r>
              <a:rPr lang="fa-IR" sz="2400" dirty="0">
                <a:solidFill>
                  <a:schemeClr val="bg1"/>
                </a:solidFill>
                <a:cs typeface="B Tabassom" pitchFamily="2" charset="-78"/>
              </a:rPr>
              <a:t>در آنها و مکانیزم کار آنها حداقل </a:t>
            </a:r>
            <a:r>
              <a:rPr lang="fa-IR" sz="2400" dirty="0" smtClean="0">
                <a:solidFill>
                  <a:schemeClr val="bg1"/>
                </a:solidFill>
                <a:cs typeface="B Tabassom" pitchFamily="2" charset="-78"/>
              </a:rPr>
              <a:t>باشد.</a:t>
            </a:r>
          </a:p>
          <a:p>
            <a:pPr algn="just"/>
            <a:r>
              <a:rPr lang="fa-IR" sz="2400" dirty="0" smtClean="0">
                <a:solidFill>
                  <a:schemeClr val="bg1"/>
                </a:solidFill>
                <a:cs typeface="B Tabassom" pitchFamily="2" charset="-78"/>
              </a:rPr>
              <a:t>هر </a:t>
            </a:r>
            <a:r>
              <a:rPr lang="fa-IR" sz="2400" dirty="0">
                <a:solidFill>
                  <a:schemeClr val="bg1"/>
                </a:solidFill>
                <a:cs typeface="B Tabassom" pitchFamily="2" charset="-78"/>
              </a:rPr>
              <a:t>گونه عیب الکتریکی در شبکه و تجهیزات فشار قوی نظیر ژنراتورها، ترانسفورماتورها و غیره به صورت انواع مختلف </a:t>
            </a:r>
            <a:r>
              <a:rPr lang="fa-IR" sz="2400" dirty="0">
                <a:solidFill>
                  <a:srgbClr val="FFFF00"/>
                </a:solidFill>
                <a:cs typeface="B Tabassom" pitchFamily="2" charset="-78"/>
              </a:rPr>
              <a:t>اتصالی</a:t>
            </a:r>
            <a:r>
              <a:rPr lang="fa-IR" sz="2400" dirty="0">
                <a:solidFill>
                  <a:schemeClr val="bg1"/>
                </a:solidFill>
                <a:cs typeface="B Tabassom" pitchFamily="2" charset="-78"/>
              </a:rPr>
              <a:t> ظاهر می گردد. </a:t>
            </a:r>
            <a:r>
              <a:rPr lang="fa-IR" sz="2400" dirty="0">
                <a:solidFill>
                  <a:srgbClr val="FFFF00"/>
                </a:solidFill>
                <a:cs typeface="B Tabassom" pitchFamily="2" charset="-78"/>
              </a:rPr>
              <a:t>رله های حفاظتی </a:t>
            </a:r>
            <a:r>
              <a:rPr lang="fa-IR" sz="2400" dirty="0">
                <a:solidFill>
                  <a:schemeClr val="bg1"/>
                </a:solidFill>
                <a:cs typeface="B Tabassom" pitchFamily="2" charset="-78"/>
              </a:rPr>
              <a:t>پیش بینی شده بروز عیب را در شبکه احساس کرده و </a:t>
            </a:r>
            <a:r>
              <a:rPr lang="fa-IR" sz="2400" dirty="0">
                <a:solidFill>
                  <a:srgbClr val="FFFF00"/>
                </a:solidFill>
                <a:cs typeface="B Tabassom" pitchFamily="2" charset="-78"/>
              </a:rPr>
              <a:t>فرمان</a:t>
            </a:r>
            <a:r>
              <a:rPr lang="fa-IR" sz="2400" dirty="0">
                <a:solidFill>
                  <a:schemeClr val="bg1"/>
                </a:solidFill>
                <a:cs typeface="B Tabassom" pitchFamily="2" charset="-78"/>
              </a:rPr>
              <a:t> قطع را به کلید قدرت تعیین شده اعلام می دارند. </a:t>
            </a:r>
          </a:p>
        </p:txBody>
      </p:sp>
      <p:sp>
        <p:nvSpPr>
          <p:cNvPr id="6" name="Slide Number Placeholder 5"/>
          <p:cNvSpPr>
            <a:spLocks noGrp="1"/>
          </p:cNvSpPr>
          <p:nvPr>
            <p:ph type="sldNum" sz="quarter" idx="12"/>
          </p:nvPr>
        </p:nvSpPr>
        <p:spPr/>
        <p:txBody>
          <a:bodyPr/>
          <a:lstStyle/>
          <a:p>
            <a:fld id="{DC48A1B8-F1B5-412F-AC19-1C14D02838B2}" type="slidenum">
              <a:rPr lang="fa-IR" smtClean="0"/>
              <a:pPr/>
              <a:t>3</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cuum medium cb.jpg"/>
          <p:cNvPicPr>
            <a:picLocks noChangeAspect="1"/>
          </p:cNvPicPr>
          <p:nvPr/>
        </p:nvPicPr>
        <p:blipFill>
          <a:blip r:embed="rId2" cstate="print"/>
          <a:stretch>
            <a:fillRect/>
          </a:stretch>
        </p:blipFill>
        <p:spPr>
          <a:xfrm>
            <a:off x="1714480" y="214290"/>
            <a:ext cx="5715040" cy="5765616"/>
          </a:xfrm>
          <a:prstGeom prst="rect">
            <a:avLst/>
          </a:prstGeom>
        </p:spPr>
      </p:pic>
      <p:sp>
        <p:nvSpPr>
          <p:cNvPr id="3" name="TextBox 2"/>
          <p:cNvSpPr txBox="1"/>
          <p:nvPr/>
        </p:nvSpPr>
        <p:spPr>
          <a:xfrm>
            <a:off x="1571604" y="6143644"/>
            <a:ext cx="5929354" cy="369332"/>
          </a:xfrm>
          <a:prstGeom prst="rect">
            <a:avLst/>
          </a:prstGeom>
          <a:noFill/>
        </p:spPr>
        <p:txBody>
          <a:bodyPr wrap="square" rtlCol="0">
            <a:spAutoFit/>
          </a:bodyPr>
          <a:lstStyle/>
          <a:p>
            <a:pPr algn="ctr"/>
            <a:r>
              <a:rPr lang="en-US" dirty="0" smtClean="0">
                <a:solidFill>
                  <a:schemeClr val="bg1"/>
                </a:solidFill>
              </a:rPr>
              <a:t>Vacuum medium circuit breaker</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DC48A1B8-F1B5-412F-AC19-1C14D02838B2}" type="slidenum">
              <a:rPr lang="fa-IR" smtClean="0"/>
              <a:pPr/>
              <a:t>30</a:t>
            </a:fld>
            <a:endParaRPr lang="fa-IR"/>
          </a:p>
        </p:txBody>
      </p:sp>
      <p:sp>
        <p:nvSpPr>
          <p:cNvPr id="4" name="Footer Placeholder 3"/>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n39.jpg"/>
          <p:cNvPicPr>
            <a:picLocks noChangeAspect="1"/>
          </p:cNvPicPr>
          <p:nvPr/>
        </p:nvPicPr>
        <p:blipFill>
          <a:blip r:embed="rId2" cstate="print"/>
          <a:stretch>
            <a:fillRect/>
          </a:stretch>
        </p:blipFill>
        <p:spPr>
          <a:xfrm>
            <a:off x="2000232" y="142853"/>
            <a:ext cx="5214974" cy="6095424"/>
          </a:xfrm>
          <a:prstGeom prst="rect">
            <a:avLst/>
          </a:prstGeom>
        </p:spPr>
      </p:pic>
      <p:sp>
        <p:nvSpPr>
          <p:cNvPr id="3" name="Rectangle 2"/>
          <p:cNvSpPr/>
          <p:nvPr/>
        </p:nvSpPr>
        <p:spPr>
          <a:xfrm>
            <a:off x="1785934" y="6345816"/>
            <a:ext cx="5357834" cy="369332"/>
          </a:xfrm>
          <a:prstGeom prst="rect">
            <a:avLst/>
          </a:prstGeom>
        </p:spPr>
        <p:txBody>
          <a:bodyPr wrap="square">
            <a:spAutoFit/>
          </a:bodyPr>
          <a:lstStyle/>
          <a:p>
            <a:r>
              <a:rPr lang="en-US" dirty="0" smtClean="0">
                <a:solidFill>
                  <a:schemeClr val="bg1"/>
                </a:solidFill>
              </a:rPr>
              <a:t>ZN39-40.5C Type high voltage vacuum circuit breaker</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DC48A1B8-F1B5-412F-AC19-1C14D02838B2}" type="slidenum">
              <a:rPr lang="fa-IR" smtClean="0"/>
              <a:pPr/>
              <a:t>31</a:t>
            </a:fld>
            <a:endParaRPr lang="fa-IR"/>
          </a:p>
        </p:txBody>
      </p:sp>
      <p:sp>
        <p:nvSpPr>
          <p:cNvPr id="4" name="Footer Placeholder 3"/>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cuum 4.JPG"/>
          <p:cNvPicPr>
            <a:picLocks noChangeAspect="1"/>
          </p:cNvPicPr>
          <p:nvPr/>
        </p:nvPicPr>
        <p:blipFill>
          <a:blip r:embed="rId2" cstate="print"/>
          <a:stretch>
            <a:fillRect/>
          </a:stretch>
        </p:blipFill>
        <p:spPr>
          <a:xfrm>
            <a:off x="311579" y="642918"/>
            <a:ext cx="8546701" cy="5572164"/>
          </a:xfrm>
          <a:prstGeom prst="rect">
            <a:avLst/>
          </a:prstGeom>
        </p:spPr>
      </p:pic>
      <p:sp>
        <p:nvSpPr>
          <p:cNvPr id="4" name="Slide Number Placeholder 3"/>
          <p:cNvSpPr>
            <a:spLocks noGrp="1"/>
          </p:cNvSpPr>
          <p:nvPr>
            <p:ph type="sldNum" sz="quarter" idx="12"/>
          </p:nvPr>
        </p:nvSpPr>
        <p:spPr/>
        <p:txBody>
          <a:bodyPr/>
          <a:lstStyle/>
          <a:p>
            <a:fld id="{DC48A1B8-F1B5-412F-AC19-1C14D02838B2}" type="slidenum">
              <a:rPr lang="fa-IR" smtClean="0"/>
              <a:pPr/>
              <a:t>32</a:t>
            </a:fld>
            <a:endParaRPr lang="fa-IR"/>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cuum 2.JPG"/>
          <p:cNvPicPr>
            <a:picLocks noChangeAspect="1"/>
          </p:cNvPicPr>
          <p:nvPr/>
        </p:nvPicPr>
        <p:blipFill>
          <a:blip r:embed="rId2" cstate="print"/>
          <a:stretch>
            <a:fillRect/>
          </a:stretch>
        </p:blipFill>
        <p:spPr>
          <a:xfrm>
            <a:off x="357158" y="428604"/>
            <a:ext cx="6143625" cy="5819775"/>
          </a:xfrm>
          <a:prstGeom prst="rect">
            <a:avLst/>
          </a:prstGeom>
        </p:spPr>
      </p:pic>
      <p:sp>
        <p:nvSpPr>
          <p:cNvPr id="3" name="Rectangle 2"/>
          <p:cNvSpPr/>
          <p:nvPr/>
        </p:nvSpPr>
        <p:spPr>
          <a:xfrm>
            <a:off x="6500826" y="1428736"/>
            <a:ext cx="2357454" cy="1077218"/>
          </a:xfrm>
          <a:prstGeom prst="rect">
            <a:avLst/>
          </a:prstGeom>
        </p:spPr>
        <p:txBody>
          <a:bodyPr wrap="square">
            <a:spAutoFit/>
          </a:bodyPr>
          <a:lstStyle/>
          <a:p>
            <a:pPr algn="l"/>
            <a:r>
              <a:rPr lang="en-US" sz="1600" b="1" dirty="0" smtClean="0">
                <a:solidFill>
                  <a:schemeClr val="bg1"/>
                </a:solidFill>
              </a:rPr>
              <a:t>1. Dimensions for 63 kA, 3000 A</a:t>
            </a:r>
          </a:p>
          <a:p>
            <a:pPr algn="l"/>
            <a:r>
              <a:rPr lang="en-US" sz="1600" dirty="0" smtClean="0">
                <a:solidFill>
                  <a:schemeClr val="bg1"/>
                </a:solidFill>
              </a:rPr>
              <a:t>Approximate weight is 550 lbs. (250 kg).</a:t>
            </a:r>
            <a:endParaRPr lang="en-US" sz="1600" dirty="0">
              <a:solidFill>
                <a:schemeClr val="bg1"/>
              </a:solidFill>
            </a:endParaRPr>
          </a:p>
        </p:txBody>
      </p:sp>
      <p:sp>
        <p:nvSpPr>
          <p:cNvPr id="4" name="Rectangle 3"/>
          <p:cNvSpPr/>
          <p:nvPr/>
        </p:nvSpPr>
        <p:spPr>
          <a:xfrm>
            <a:off x="6500826" y="4280608"/>
            <a:ext cx="2500330" cy="1077218"/>
          </a:xfrm>
          <a:prstGeom prst="rect">
            <a:avLst/>
          </a:prstGeom>
        </p:spPr>
        <p:txBody>
          <a:bodyPr wrap="square">
            <a:spAutoFit/>
          </a:bodyPr>
          <a:lstStyle/>
          <a:p>
            <a:pPr algn="l"/>
            <a:r>
              <a:rPr lang="en-US" sz="1600" b="1" dirty="0" smtClean="0">
                <a:solidFill>
                  <a:schemeClr val="bg1"/>
                </a:solidFill>
              </a:rPr>
              <a:t>2. Dimensions for 75 kA, 4000 A</a:t>
            </a:r>
          </a:p>
          <a:p>
            <a:pPr algn="l"/>
            <a:r>
              <a:rPr lang="en-US" sz="1600" dirty="0" smtClean="0">
                <a:solidFill>
                  <a:schemeClr val="bg1"/>
                </a:solidFill>
              </a:rPr>
              <a:t>Approximate weight is 950 lbs. (431 kg).</a:t>
            </a:r>
            <a:endParaRPr lang="en-US" sz="1600" dirty="0">
              <a:solidFill>
                <a:schemeClr val="bg1"/>
              </a:solidFill>
            </a:endParaRPr>
          </a:p>
        </p:txBody>
      </p:sp>
      <p:sp>
        <p:nvSpPr>
          <p:cNvPr id="6" name="Slide Number Placeholder 5"/>
          <p:cNvSpPr>
            <a:spLocks noGrp="1"/>
          </p:cNvSpPr>
          <p:nvPr>
            <p:ph type="sldNum" sz="quarter" idx="12"/>
          </p:nvPr>
        </p:nvSpPr>
        <p:spPr/>
        <p:txBody>
          <a:bodyPr/>
          <a:lstStyle/>
          <a:p>
            <a:fld id="{DC48A1B8-F1B5-412F-AC19-1C14D02838B2}" type="slidenum">
              <a:rPr lang="fa-IR" smtClean="0"/>
              <a:pPr/>
              <a:t>33</a:t>
            </a:fld>
            <a:endParaRPr lang="fa-IR"/>
          </a:p>
        </p:txBody>
      </p:sp>
      <p:sp>
        <p:nvSpPr>
          <p:cNvPr id="5" name="Footer Placeholder 4"/>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144152" y="642918"/>
            <a:ext cx="548746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ar-SA" sz="36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کلید</a:t>
            </a:r>
            <a:r>
              <a:rPr kumimoji="0" lang="ar-SA" sz="3600" b="1" i="0" u="none" strike="noStrike" cap="none" normalizeH="0" baseline="0" dirty="0" smtClean="0">
                <a:ln>
                  <a:noFill/>
                </a:ln>
                <a:solidFill>
                  <a:schemeClr val="bg1"/>
                </a:solidFill>
                <a:effectLst/>
                <a:latin typeface="Aharoni" pitchFamily="2" charset="-79"/>
                <a:ea typeface="Times New Roman" pitchFamily="18" charset="0"/>
                <a:cs typeface="B Kamran" pitchFamily="2" charset="-78"/>
              </a:rPr>
              <a:t> </a:t>
            </a:r>
            <a:r>
              <a:rPr kumimoji="0" lang="ar-SA" sz="36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قدرت</a:t>
            </a:r>
            <a:r>
              <a:rPr lang="en-US" sz="3600" b="1" dirty="0" smtClean="0">
                <a:solidFill>
                  <a:schemeClr val="bg1"/>
                </a:solidFill>
                <a:latin typeface="Times New Roman" pitchFamily="18" charset="0"/>
                <a:ea typeface="Times New Roman" pitchFamily="18" charset="0"/>
                <a:cs typeface="B Kamran" pitchFamily="2" charset="-78"/>
              </a:rPr>
              <a:t> </a:t>
            </a:r>
            <a:r>
              <a:rPr lang="en-US" sz="2800" b="1" dirty="0" smtClean="0">
                <a:solidFill>
                  <a:schemeClr val="bg1"/>
                </a:solidFill>
                <a:latin typeface="Times New Roman" pitchFamily="18" charset="0"/>
                <a:ea typeface="Times New Roman" pitchFamily="18" charset="0"/>
                <a:cs typeface="B Kamran" pitchFamily="2" charset="-78"/>
              </a:rPr>
              <a:t>SF6 </a:t>
            </a:r>
            <a:r>
              <a:rPr lang="fa-IR" sz="2800" b="1" dirty="0" smtClean="0">
                <a:solidFill>
                  <a:schemeClr val="bg1"/>
                </a:solidFill>
                <a:latin typeface="Times New Roman" pitchFamily="18" charset="0"/>
                <a:ea typeface="Times New Roman" pitchFamily="18" charset="0"/>
                <a:cs typeface="B Kamran" pitchFamily="2" charset="-78"/>
              </a:rPr>
              <a:t> </a:t>
            </a:r>
            <a:r>
              <a:rPr kumimoji="0" lang="en-US" sz="2400" b="1" i="0" u="none" strike="noStrike" cap="none" normalizeH="0" baseline="0" dirty="0" smtClean="0">
                <a:ln>
                  <a:noFill/>
                </a:ln>
                <a:solidFill>
                  <a:schemeClr val="bg1"/>
                </a:solidFill>
                <a:effectLst/>
                <a:latin typeface="Times New Roman" pitchFamily="18" charset="0"/>
                <a:ea typeface="Times New Roman" pitchFamily="18" charset="0"/>
                <a:cs typeface="B Kamran" pitchFamily="2" charset="-78"/>
              </a:rPr>
              <a:t>(SF6 circuit breaker) </a:t>
            </a:r>
            <a:r>
              <a:rPr kumimoji="0" lang="ar-SA" sz="2400" b="1" i="0" u="none" strike="noStrike" cap="none" normalizeH="0" baseline="0" dirty="0" smtClean="0">
                <a:ln>
                  <a:noFill/>
                </a:ln>
                <a:solidFill>
                  <a:schemeClr val="bg1"/>
                </a:solidFill>
                <a:effectLst/>
                <a:latin typeface="Aharoni" pitchFamily="2" charset="-79"/>
                <a:ea typeface="Times New Roman" pitchFamily="18" charset="0"/>
                <a:cs typeface="B Kamran" pitchFamily="2" charset="-78"/>
              </a:rPr>
              <a:t>:</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Kamran" pitchFamily="2" charset="-78"/>
              </a:rPr>
              <a:t> </a:t>
            </a:r>
            <a:endParaRPr kumimoji="0" lang="ar-SA" sz="5400" b="0" i="0" u="none" strike="noStrike" cap="none" normalizeH="0" baseline="0" dirty="0" smtClean="0">
              <a:ln>
                <a:noFill/>
              </a:ln>
              <a:solidFill>
                <a:schemeClr val="bg1"/>
              </a:solidFill>
              <a:effectLst/>
              <a:latin typeface="Arial" pitchFamily="34" charset="0"/>
              <a:cs typeface="B Kamran" pitchFamily="2" charset="-78"/>
            </a:endParaRPr>
          </a:p>
        </p:txBody>
      </p:sp>
      <p:sp>
        <p:nvSpPr>
          <p:cNvPr id="17410" name="Rectangle 2"/>
          <p:cNvSpPr>
            <a:spLocks noChangeArrowheads="1"/>
          </p:cNvSpPr>
          <p:nvPr/>
        </p:nvSpPr>
        <p:spPr bwMode="auto">
          <a:xfrm>
            <a:off x="642910" y="1357298"/>
            <a:ext cx="800105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بر خلاف کلید های هوایی و کلید های کم روغن که ساختمان آنها تشکیل یافته از کنتاکت ثابت و متحرک ، ساختمان کلید های گازی در طرح های مختلفی ساخته می شوند . ساختمان این کلید تشکیل شده از دو کنتاکت ثابت که متناسب با ولتاژ نامی از هم قرار داشته و ارتباط این دو کنتاکت در حالت وصل توسط موف انگشتانه فلزی برقرار شده به طوری که در هنگام قطع و وصل نیروی مکانیزم عمل کننده به سیلندر متحرک اعمال شده و متناسب با حرکت سیلندر موف اتصالی نیز عمل کرده و عمل قطع و وصل صورت می پذیرد ، به طوری که در لحظه قبل از قطع کلید سیلندر حرکت کرده و گاز بوجود آمده در حد فاصل سیلندر و پیستون ثابت متراکم شده و در لحظه قطع و جدا شدن  موف اتصالی از کنتاکت ثابت بالایی ( ایجاد جرقه ) گاز متراکم شده با فشار از مجرای طرفین به طرف جرقه پاشیده شده و ضمن ازدیاد طول جرقه و خنک کردن کنتاکت ها و با توجه به خصوصیاتی که گاز </a:t>
            </a:r>
            <a:r>
              <a:rPr kumimoji="0" lang="en-US"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SF6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دارد  شرایط لازم  را جهت</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قطع</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جرقه</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لحظه</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صفر</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جریان</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فراهم</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آورد</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.لازم</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به</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توضیح</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است</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که</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بعد</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از</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قطع</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کلید</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باید</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فشار</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گاز</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جهت</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عایقی</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کافی</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حد</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فاصل</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کنتاکت</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ها</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بیشتر</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از</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سایر</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قسمت</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های</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محفظه</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خاموش</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کننده</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باشد</a:t>
            </a:r>
            <a:r>
              <a:rPr kumimoji="0" lang="fa-IR"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endParaRPr kumimoji="0" lang="fa-IR" sz="54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5" name="Slide Number Placeholder 4"/>
          <p:cNvSpPr>
            <a:spLocks noGrp="1"/>
          </p:cNvSpPr>
          <p:nvPr>
            <p:ph type="sldNum" sz="quarter" idx="12"/>
          </p:nvPr>
        </p:nvSpPr>
        <p:spPr/>
        <p:txBody>
          <a:bodyPr/>
          <a:lstStyle/>
          <a:p>
            <a:fld id="{DC48A1B8-F1B5-412F-AC19-1C14D02838B2}" type="slidenum">
              <a:rPr lang="fa-IR" smtClean="0"/>
              <a:pPr/>
              <a:t>34</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f62.JPG"/>
          <p:cNvPicPr>
            <a:picLocks noChangeAspect="1"/>
          </p:cNvPicPr>
          <p:nvPr/>
        </p:nvPicPr>
        <p:blipFill>
          <a:blip r:embed="rId2" cstate="print"/>
          <a:stretch>
            <a:fillRect/>
          </a:stretch>
        </p:blipFill>
        <p:spPr>
          <a:xfrm>
            <a:off x="214282" y="142851"/>
            <a:ext cx="3286148" cy="6593915"/>
          </a:xfrm>
          <a:prstGeom prst="rect">
            <a:avLst/>
          </a:prstGeom>
        </p:spPr>
      </p:pic>
      <p:pic>
        <p:nvPicPr>
          <p:cNvPr id="4" name="Picture 3" descr="sf621.JPG"/>
          <p:cNvPicPr>
            <a:picLocks noChangeAspect="1"/>
          </p:cNvPicPr>
          <p:nvPr/>
        </p:nvPicPr>
        <p:blipFill>
          <a:blip r:embed="rId3" cstate="print"/>
          <a:stretch>
            <a:fillRect/>
          </a:stretch>
        </p:blipFill>
        <p:spPr>
          <a:xfrm>
            <a:off x="3571868" y="214290"/>
            <a:ext cx="2182380" cy="6429420"/>
          </a:xfrm>
          <a:prstGeom prst="rect">
            <a:avLst/>
          </a:prstGeom>
        </p:spPr>
      </p:pic>
      <p:sp>
        <p:nvSpPr>
          <p:cNvPr id="5" name="TextBox 4"/>
          <p:cNvSpPr txBox="1"/>
          <p:nvPr/>
        </p:nvSpPr>
        <p:spPr>
          <a:xfrm>
            <a:off x="6357950" y="285728"/>
            <a:ext cx="2357454" cy="461665"/>
          </a:xfrm>
          <a:prstGeom prst="rect">
            <a:avLst/>
          </a:prstGeom>
          <a:noFill/>
        </p:spPr>
        <p:txBody>
          <a:bodyPr wrap="square" rtlCol="0">
            <a:spAutoFit/>
          </a:bodyPr>
          <a:lstStyle/>
          <a:p>
            <a:pPr algn="l"/>
            <a:r>
              <a:rPr lang="fa-IR" sz="2400" dirty="0" smtClean="0">
                <a:solidFill>
                  <a:schemeClr val="bg1"/>
                </a:solidFill>
              </a:rPr>
              <a:t>نمای داخلی کلید </a:t>
            </a:r>
            <a:r>
              <a:rPr lang="en-US" sz="2400" dirty="0" smtClean="0">
                <a:solidFill>
                  <a:schemeClr val="bg1"/>
                </a:solidFill>
              </a:rPr>
              <a:t>SF6</a:t>
            </a:r>
            <a:endParaRPr lang="en-US" sz="2400" dirty="0">
              <a:solidFill>
                <a:schemeClr val="bg1"/>
              </a:solidFill>
            </a:endParaRPr>
          </a:p>
        </p:txBody>
      </p:sp>
      <p:sp>
        <p:nvSpPr>
          <p:cNvPr id="7" name="Slide Number Placeholder 6"/>
          <p:cNvSpPr>
            <a:spLocks noGrp="1"/>
          </p:cNvSpPr>
          <p:nvPr>
            <p:ph type="sldNum" sz="quarter" idx="12"/>
          </p:nvPr>
        </p:nvSpPr>
        <p:spPr/>
        <p:txBody>
          <a:bodyPr/>
          <a:lstStyle/>
          <a:p>
            <a:fld id="{DC48A1B8-F1B5-412F-AC19-1C14D02838B2}" type="slidenum">
              <a:rPr lang="fa-IR" smtClean="0"/>
              <a:pPr/>
              <a:t>35</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3-54-10a.jpg"/>
          <p:cNvPicPr>
            <a:picLocks noChangeAspect="1"/>
          </p:cNvPicPr>
          <p:nvPr/>
        </p:nvPicPr>
        <p:blipFill>
          <a:blip r:embed="rId2" cstate="print"/>
          <a:stretch>
            <a:fillRect/>
          </a:stretch>
        </p:blipFill>
        <p:spPr>
          <a:xfrm>
            <a:off x="4214810" y="71462"/>
            <a:ext cx="3810000" cy="3286125"/>
          </a:xfrm>
          <a:prstGeom prst="rect">
            <a:avLst/>
          </a:prstGeom>
        </p:spPr>
      </p:pic>
      <p:pic>
        <p:nvPicPr>
          <p:cNvPr id="3" name="Picture 2" descr="43-54-10b.jpg"/>
          <p:cNvPicPr>
            <a:picLocks noChangeAspect="1"/>
          </p:cNvPicPr>
          <p:nvPr/>
        </p:nvPicPr>
        <p:blipFill>
          <a:blip r:embed="rId3" cstate="print"/>
          <a:stretch>
            <a:fillRect/>
          </a:stretch>
        </p:blipFill>
        <p:spPr>
          <a:xfrm>
            <a:off x="1214414" y="0"/>
            <a:ext cx="2845643" cy="6858000"/>
          </a:xfrm>
          <a:prstGeom prst="rect">
            <a:avLst/>
          </a:prstGeom>
        </p:spPr>
      </p:pic>
      <p:pic>
        <p:nvPicPr>
          <p:cNvPr id="4" name="Picture 3" descr="43-54-11.jpg"/>
          <p:cNvPicPr>
            <a:picLocks noChangeAspect="1"/>
          </p:cNvPicPr>
          <p:nvPr/>
        </p:nvPicPr>
        <p:blipFill>
          <a:blip r:embed="rId4" cstate="print"/>
          <a:stretch>
            <a:fillRect/>
          </a:stretch>
        </p:blipFill>
        <p:spPr>
          <a:xfrm>
            <a:off x="4214810" y="3357586"/>
            <a:ext cx="3810000" cy="3429000"/>
          </a:xfrm>
          <a:prstGeom prst="rect">
            <a:avLst/>
          </a:prstGeom>
        </p:spPr>
      </p:pic>
      <p:sp>
        <p:nvSpPr>
          <p:cNvPr id="6" name="Slide Number Placeholder 5"/>
          <p:cNvSpPr>
            <a:spLocks noGrp="1"/>
          </p:cNvSpPr>
          <p:nvPr>
            <p:ph type="sldNum" sz="quarter" idx="12"/>
          </p:nvPr>
        </p:nvSpPr>
        <p:spPr/>
        <p:txBody>
          <a:bodyPr/>
          <a:lstStyle/>
          <a:p>
            <a:fld id="{DC48A1B8-F1B5-412F-AC19-1C14D02838B2}" type="slidenum">
              <a:rPr lang="fa-IR" smtClean="0"/>
              <a:pPr/>
              <a:t>36</a:t>
            </a:fld>
            <a:endParaRPr lang="fa-IR"/>
          </a:p>
        </p:txBody>
      </p:sp>
      <p:sp>
        <p:nvSpPr>
          <p:cNvPr id="5" name="Footer Placeholder 4"/>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6053379" y="500042"/>
            <a:ext cx="261642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خواص</a:t>
            </a:r>
            <a:r>
              <a:rPr kumimoji="0" lang="ar-SA" sz="3200" b="1" i="0" u="none" strike="noStrike" cap="none" normalizeH="0" baseline="0" dirty="0" smtClean="0">
                <a:ln>
                  <a:noFill/>
                </a:ln>
                <a:solidFill>
                  <a:schemeClr val="bg1"/>
                </a:solidFill>
                <a:effectLst/>
                <a:latin typeface="Aharoni" pitchFamily="2" charset="-79"/>
                <a:ea typeface="Times New Roman" pitchFamily="18" charset="0"/>
                <a:cs typeface="B Kamran" pitchFamily="2" charset="-78"/>
              </a:rPr>
              <a:t> </a:t>
            </a:r>
            <a:r>
              <a:rPr kumimoji="0" lang="ar-SA" sz="32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خاموش کنندگی</a:t>
            </a:r>
            <a:r>
              <a:rPr kumimoji="0" lang="en-US" sz="32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a:t>
            </a:r>
            <a:endParaRPr kumimoji="0" lang="en-US" sz="6600" b="0" i="0" u="none" strike="noStrike" cap="none" normalizeH="0" baseline="0" dirty="0" smtClean="0">
              <a:ln>
                <a:noFill/>
              </a:ln>
              <a:solidFill>
                <a:schemeClr val="bg1"/>
              </a:solidFill>
              <a:effectLst/>
              <a:latin typeface="Arial" pitchFamily="34" charset="0"/>
              <a:cs typeface="B Kamran" pitchFamily="2" charset="-78"/>
            </a:endParaRPr>
          </a:p>
        </p:txBody>
      </p:sp>
      <p:sp>
        <p:nvSpPr>
          <p:cNvPr id="16386" name="Rectangle 2"/>
          <p:cNvSpPr>
            <a:spLocks noChangeArrowheads="1"/>
          </p:cNvSpPr>
          <p:nvPr/>
        </p:nvSpPr>
        <p:spPr bwMode="auto">
          <a:xfrm>
            <a:off x="500034" y="2398936"/>
            <a:ext cx="821537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Calibri"/>
                <a:ea typeface="Times New Roman" pitchFamily="18" charset="0"/>
                <a:cs typeface="B Tabassom" pitchFamily="2" charset="-78"/>
              </a:rPr>
              <a:t> </a:t>
            </a:r>
            <a:r>
              <a:rPr kumimoji="0" lang="en-US"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SF6</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ماده</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بسیار</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ع</a:t>
            </a:r>
            <a:r>
              <a:rPr kumimoji="0" lang="fa-IR"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لی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برای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قطع</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قوس</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الکتریکی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باشد.انرژی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بالای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تجزیه این</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گاز،</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قوس</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را</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به</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خوبی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خنک</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کند</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خاصیت</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الکترو</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نگاتیو</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بودن</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آن</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سریعا الکترونهای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آزاد</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را</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جذب</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کرده</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باعث</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شود</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تا</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تحمل</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ولتاژهای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بالا</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ممکن</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گردد.</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endParaRPr kumimoji="0" lang="en-US" sz="28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تحت شرایط</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مشابه</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قدرت</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خاموش</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کنندگی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en-US"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SF6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بیش</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از</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صد</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برابر</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هوا</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باشد</a:t>
            </a:r>
            <a:r>
              <a:rPr kumimoji="0" lang="en-US"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a:t>
            </a:r>
            <a:endParaRPr kumimoji="0" lang="en-US" sz="60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5" name="Slide Number Placeholder 4"/>
          <p:cNvSpPr>
            <a:spLocks noGrp="1"/>
          </p:cNvSpPr>
          <p:nvPr>
            <p:ph type="sldNum" sz="quarter" idx="12"/>
          </p:nvPr>
        </p:nvSpPr>
        <p:spPr/>
        <p:txBody>
          <a:bodyPr/>
          <a:lstStyle/>
          <a:p>
            <a:fld id="{DC48A1B8-F1B5-412F-AC19-1C14D02838B2}" type="slidenum">
              <a:rPr lang="fa-IR" smtClean="0"/>
              <a:pPr/>
              <a:t>37</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85852" y="571480"/>
            <a:ext cx="2500330" cy="236756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214942" y="581595"/>
            <a:ext cx="2478632" cy="2357454"/>
          </a:xfrm>
          <a:prstGeom prst="rect">
            <a:avLst/>
          </a:prstGeom>
          <a:noFill/>
          <a:ln w="9525">
            <a:noFill/>
            <a:miter lim="800000"/>
            <a:headEnd/>
            <a:tailEnd/>
          </a:ln>
          <a:effectLst/>
        </p:spPr>
      </p:pic>
      <p:sp>
        <p:nvSpPr>
          <p:cNvPr id="6" name="TextBox 5"/>
          <p:cNvSpPr txBox="1"/>
          <p:nvPr/>
        </p:nvSpPr>
        <p:spPr>
          <a:xfrm>
            <a:off x="1214414" y="2939049"/>
            <a:ext cx="2428892" cy="307777"/>
          </a:xfrm>
          <a:prstGeom prst="rect">
            <a:avLst/>
          </a:prstGeom>
          <a:noFill/>
        </p:spPr>
        <p:txBody>
          <a:bodyPr wrap="square" rtlCol="0">
            <a:spAutoFit/>
          </a:bodyPr>
          <a:lstStyle/>
          <a:p>
            <a:pPr algn="l"/>
            <a:r>
              <a:rPr lang="en-US" sz="1400" dirty="0" smtClean="0">
                <a:solidFill>
                  <a:schemeClr val="bg1"/>
                </a:solidFill>
              </a:rPr>
              <a:t>1) Contacts are </a:t>
            </a:r>
            <a:r>
              <a:rPr lang="en-US" sz="1400" dirty="0" err="1" smtClean="0">
                <a:solidFill>
                  <a:schemeClr val="bg1"/>
                </a:solidFill>
              </a:rPr>
              <a:t>initaily</a:t>
            </a:r>
            <a:r>
              <a:rPr lang="en-US" sz="1400" dirty="0" smtClean="0">
                <a:solidFill>
                  <a:schemeClr val="bg1"/>
                </a:solidFill>
              </a:rPr>
              <a:t> close</a:t>
            </a:r>
            <a:endParaRPr lang="en-US" sz="1400" dirty="0">
              <a:solidFill>
                <a:schemeClr val="bg1"/>
              </a:solidFill>
            </a:endParaRPr>
          </a:p>
        </p:txBody>
      </p:sp>
      <p:sp>
        <p:nvSpPr>
          <p:cNvPr id="8" name="TextBox 7"/>
          <p:cNvSpPr txBox="1"/>
          <p:nvPr/>
        </p:nvSpPr>
        <p:spPr>
          <a:xfrm>
            <a:off x="5357818" y="2928934"/>
            <a:ext cx="2428892" cy="307777"/>
          </a:xfrm>
          <a:prstGeom prst="rect">
            <a:avLst/>
          </a:prstGeom>
          <a:noFill/>
        </p:spPr>
        <p:txBody>
          <a:bodyPr wrap="square" rtlCol="0">
            <a:spAutoFit/>
          </a:bodyPr>
          <a:lstStyle/>
          <a:p>
            <a:pPr algn="l"/>
            <a:r>
              <a:rPr lang="en-US" sz="1400" dirty="0" smtClean="0">
                <a:solidFill>
                  <a:schemeClr val="bg1"/>
                </a:solidFill>
              </a:rPr>
              <a:t>2) Pre - compression</a:t>
            </a:r>
            <a:endParaRPr lang="en-US" sz="1400" dirty="0">
              <a:solidFill>
                <a:schemeClr val="bg1"/>
              </a:solidFill>
            </a:endParaRPr>
          </a:p>
        </p:txBody>
      </p:sp>
      <p:sp>
        <p:nvSpPr>
          <p:cNvPr id="11" name="Rectangle 10"/>
          <p:cNvSpPr/>
          <p:nvPr/>
        </p:nvSpPr>
        <p:spPr>
          <a:xfrm>
            <a:off x="428628" y="3786190"/>
            <a:ext cx="8286776" cy="1569660"/>
          </a:xfrm>
          <a:prstGeom prst="rect">
            <a:avLst/>
          </a:prstGeom>
        </p:spPr>
        <p:txBody>
          <a:bodyPr wrap="square">
            <a:spAutoFit/>
          </a:bodyPr>
          <a:lstStyle/>
          <a:p>
            <a:pPr algn="just"/>
            <a:r>
              <a:rPr lang="fa-IR" sz="2400" dirty="0" smtClean="0">
                <a:solidFill>
                  <a:schemeClr val="bg1"/>
                </a:solidFill>
                <a:cs typeface="B Tabassom" pitchFamily="2" charset="-78"/>
              </a:rPr>
              <a:t>مرحله اول: در این مرحله کلید </a:t>
            </a:r>
            <a:r>
              <a:rPr lang="en-US" sz="2400" dirty="0" smtClean="0">
                <a:solidFill>
                  <a:schemeClr val="bg1"/>
                </a:solidFill>
                <a:cs typeface="B Tabassom" pitchFamily="2" charset="-78"/>
              </a:rPr>
              <a:t>SF6 </a:t>
            </a:r>
            <a:r>
              <a:rPr lang="fa-IR" sz="2400" dirty="0" smtClean="0">
                <a:solidFill>
                  <a:schemeClr val="bg1"/>
                </a:solidFill>
                <a:cs typeface="B Tabassom" pitchFamily="2" charset="-78"/>
              </a:rPr>
              <a:t> از تکنیک هم فشار استفاده می کند،در اینجا کنتاکت های اصلی و کنتاکت های جرقه ثابت می باشند.</a:t>
            </a:r>
          </a:p>
          <a:p>
            <a:pPr algn="just"/>
            <a:endParaRPr lang="fa-IR" sz="2400" dirty="0" smtClean="0">
              <a:solidFill>
                <a:schemeClr val="bg1"/>
              </a:solidFill>
              <a:cs typeface="B Tabassom" pitchFamily="2" charset="-78"/>
            </a:endParaRPr>
          </a:p>
          <a:p>
            <a:pPr algn="just"/>
            <a:r>
              <a:rPr lang="fa-IR" sz="2400" dirty="0" smtClean="0">
                <a:solidFill>
                  <a:schemeClr val="bg1"/>
                </a:solidFill>
                <a:cs typeface="B Tabassom" pitchFamily="2" charset="-78"/>
              </a:rPr>
              <a:t>مرحله دوم: دراین مرحله کلید در حالت تراکم مقدماتی می باشد.</a:t>
            </a:r>
          </a:p>
        </p:txBody>
      </p:sp>
      <p:sp>
        <p:nvSpPr>
          <p:cNvPr id="9" name="Slide Number Placeholder 8"/>
          <p:cNvSpPr>
            <a:spLocks noGrp="1"/>
          </p:cNvSpPr>
          <p:nvPr>
            <p:ph type="sldNum" sz="quarter" idx="12"/>
          </p:nvPr>
        </p:nvSpPr>
        <p:spPr/>
        <p:txBody>
          <a:bodyPr/>
          <a:lstStyle/>
          <a:p>
            <a:fld id="{DC48A1B8-F1B5-412F-AC19-1C14D02838B2}" type="slidenum">
              <a:rPr lang="fa-IR" smtClean="0"/>
              <a:pPr/>
              <a:t>38</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715182"/>
            <a:ext cx="8215370" cy="3416320"/>
          </a:xfrm>
          <a:prstGeom prst="rect">
            <a:avLst/>
          </a:prstGeom>
          <a:noFill/>
        </p:spPr>
        <p:txBody>
          <a:bodyPr wrap="square" rtlCol="0">
            <a:spAutoFit/>
          </a:bodyPr>
          <a:lstStyle/>
          <a:p>
            <a:pPr algn="just"/>
            <a:endParaRPr lang="fa-IR" sz="2400" dirty="0" smtClean="0">
              <a:solidFill>
                <a:schemeClr val="bg1"/>
              </a:solidFill>
              <a:cs typeface="B Tabassom" pitchFamily="2" charset="-78"/>
            </a:endParaRPr>
          </a:p>
          <a:p>
            <a:pPr algn="just"/>
            <a:endParaRPr lang="fa-IR" sz="2400" dirty="0" smtClean="0">
              <a:solidFill>
                <a:schemeClr val="bg1"/>
              </a:solidFill>
              <a:cs typeface="B Tabassom" pitchFamily="2" charset="-78"/>
            </a:endParaRPr>
          </a:p>
          <a:p>
            <a:pPr algn="just"/>
            <a:r>
              <a:rPr lang="fa-IR" sz="2400" dirty="0" smtClean="0">
                <a:solidFill>
                  <a:schemeClr val="bg1"/>
                </a:solidFill>
                <a:cs typeface="B Tabassom" pitchFamily="2" charset="-78"/>
              </a:rPr>
              <a:t>مرحله سوم: در این مرحله زمانی که کنتاکت ها شروع به باز شدن می کنند پیستون به آرامی به گاز </a:t>
            </a:r>
            <a:r>
              <a:rPr lang="en-US" sz="2400" dirty="0" smtClean="0">
                <a:solidFill>
                  <a:schemeClr val="bg1"/>
                </a:solidFill>
                <a:cs typeface="B Tabassom" pitchFamily="2" charset="-78"/>
              </a:rPr>
              <a:t>SF6 </a:t>
            </a:r>
            <a:r>
              <a:rPr lang="fa-IR" sz="2400" dirty="0" smtClean="0">
                <a:solidFill>
                  <a:schemeClr val="bg1"/>
                </a:solidFill>
                <a:cs typeface="B Tabassom" pitchFamily="2" charset="-78"/>
              </a:rPr>
              <a:t> در محفظه فشار، فشار وارد می کند و آرک صورت می گیرد.</a:t>
            </a:r>
          </a:p>
          <a:p>
            <a:pPr algn="just"/>
            <a:endParaRPr lang="fa-IR" sz="2400" dirty="0" smtClean="0">
              <a:solidFill>
                <a:schemeClr val="bg1"/>
              </a:solidFill>
              <a:cs typeface="B Tabassom" pitchFamily="2" charset="-78"/>
            </a:endParaRPr>
          </a:p>
          <a:p>
            <a:pPr algn="just"/>
            <a:r>
              <a:rPr lang="fa-IR" sz="2400" dirty="0" smtClean="0">
                <a:solidFill>
                  <a:schemeClr val="bg1"/>
                </a:solidFill>
                <a:cs typeface="B Tabassom" pitchFamily="2" charset="-78"/>
              </a:rPr>
              <a:t>مرحله چهارم: در این مرحله جرقه ضعیف می باشد،در این صورت مقدار اندکی از گاز توسط نازل به طرف جرقه تزریق شده و جرقه را سرد می کند اما چنانچه قوس جریان بالایی داشته باشد گاز تزریق شده منبسط شده و به قسمت سرد می رود.خاصیت دی الکتریک گاز </a:t>
            </a:r>
            <a:r>
              <a:rPr lang="en-US" sz="2400" dirty="0" smtClean="0">
                <a:solidFill>
                  <a:schemeClr val="bg1"/>
                </a:solidFill>
                <a:cs typeface="B Tabassom" pitchFamily="2" charset="-78"/>
              </a:rPr>
              <a:t>SF6</a:t>
            </a:r>
            <a:r>
              <a:rPr lang="fa-IR" sz="2400" dirty="0" smtClean="0">
                <a:solidFill>
                  <a:schemeClr val="bg1"/>
                </a:solidFill>
                <a:cs typeface="B Tabassom" pitchFamily="2" charset="-78"/>
              </a:rPr>
              <a:t> باین گونه است که ما بین دو کنتاکت جرقه را به سرعت به صفر می گراید. </a:t>
            </a:r>
            <a:endParaRPr lang="en-US" sz="2400" dirty="0">
              <a:solidFill>
                <a:schemeClr val="bg1"/>
              </a:solidFill>
              <a:cs typeface="B Tabassom" pitchFamily="2" charset="-78"/>
            </a:endParaRPr>
          </a:p>
        </p:txBody>
      </p:sp>
      <p:pic>
        <p:nvPicPr>
          <p:cNvPr id="3" name="Picture 4"/>
          <p:cNvPicPr>
            <a:picLocks noChangeAspect="1" noChangeArrowheads="1"/>
          </p:cNvPicPr>
          <p:nvPr/>
        </p:nvPicPr>
        <p:blipFill>
          <a:blip r:embed="rId2" cstate="print"/>
          <a:srcRect/>
          <a:stretch>
            <a:fillRect/>
          </a:stretch>
        </p:blipFill>
        <p:spPr bwMode="auto">
          <a:xfrm>
            <a:off x="1285852" y="478017"/>
            <a:ext cx="2490268" cy="2357454"/>
          </a:xfrm>
          <a:prstGeom prst="rect">
            <a:avLst/>
          </a:prstGeom>
          <a:noFill/>
          <a:ln w="9525">
            <a:noFill/>
            <a:miter lim="800000"/>
            <a:headEnd/>
            <a:tailEnd/>
          </a:ln>
          <a:effectLst/>
        </p:spPr>
      </p:pic>
      <p:pic>
        <p:nvPicPr>
          <p:cNvPr id="4" name="Picture 5"/>
          <p:cNvPicPr>
            <a:picLocks noChangeAspect="1" noChangeArrowheads="1"/>
          </p:cNvPicPr>
          <p:nvPr/>
        </p:nvPicPr>
        <p:blipFill>
          <a:blip r:embed="rId3" cstate="print"/>
          <a:srcRect/>
          <a:stretch>
            <a:fillRect/>
          </a:stretch>
        </p:blipFill>
        <p:spPr bwMode="auto">
          <a:xfrm>
            <a:off x="5214942" y="478017"/>
            <a:ext cx="2490268" cy="2357454"/>
          </a:xfrm>
          <a:prstGeom prst="rect">
            <a:avLst/>
          </a:prstGeom>
          <a:noFill/>
          <a:ln w="9525">
            <a:noFill/>
            <a:miter lim="800000"/>
            <a:headEnd/>
            <a:tailEnd/>
          </a:ln>
          <a:effectLst/>
        </p:spPr>
      </p:pic>
      <p:sp>
        <p:nvSpPr>
          <p:cNvPr id="5" name="TextBox 4"/>
          <p:cNvSpPr txBox="1"/>
          <p:nvPr/>
        </p:nvSpPr>
        <p:spPr>
          <a:xfrm>
            <a:off x="1571604" y="2857496"/>
            <a:ext cx="2286016" cy="307777"/>
          </a:xfrm>
          <a:prstGeom prst="rect">
            <a:avLst/>
          </a:prstGeom>
          <a:noFill/>
        </p:spPr>
        <p:txBody>
          <a:bodyPr wrap="square" rtlCol="0">
            <a:spAutoFit/>
          </a:bodyPr>
          <a:lstStyle/>
          <a:p>
            <a:pPr algn="l"/>
            <a:r>
              <a:rPr lang="en-US" sz="1400" dirty="0" smtClean="0">
                <a:solidFill>
                  <a:schemeClr val="bg1"/>
                </a:solidFill>
              </a:rPr>
              <a:t>3) the arcing period</a:t>
            </a:r>
            <a:endParaRPr lang="en-US" sz="1400" dirty="0"/>
          </a:p>
        </p:txBody>
      </p:sp>
      <p:sp>
        <p:nvSpPr>
          <p:cNvPr id="6" name="TextBox 5"/>
          <p:cNvSpPr txBox="1"/>
          <p:nvPr/>
        </p:nvSpPr>
        <p:spPr>
          <a:xfrm>
            <a:off x="5500694" y="2857496"/>
            <a:ext cx="2214578" cy="307777"/>
          </a:xfrm>
          <a:prstGeom prst="rect">
            <a:avLst/>
          </a:prstGeom>
          <a:noFill/>
        </p:spPr>
        <p:txBody>
          <a:bodyPr wrap="square" rtlCol="0">
            <a:spAutoFit/>
          </a:bodyPr>
          <a:lstStyle/>
          <a:p>
            <a:pPr algn="l"/>
            <a:r>
              <a:rPr lang="en-US" sz="1400" dirty="0" smtClean="0">
                <a:solidFill>
                  <a:schemeClr val="bg1"/>
                </a:solidFill>
              </a:rPr>
              <a:t>4) Sweeping over stroke</a:t>
            </a:r>
            <a:endParaRPr lang="en-US" sz="1400" dirty="0"/>
          </a:p>
        </p:txBody>
      </p:sp>
      <p:sp>
        <p:nvSpPr>
          <p:cNvPr id="8" name="Slide Number Placeholder 7"/>
          <p:cNvSpPr>
            <a:spLocks noGrp="1"/>
          </p:cNvSpPr>
          <p:nvPr>
            <p:ph type="sldNum" sz="quarter" idx="12"/>
          </p:nvPr>
        </p:nvSpPr>
        <p:spPr/>
        <p:txBody>
          <a:bodyPr/>
          <a:lstStyle/>
          <a:p>
            <a:fld id="{DC48A1B8-F1B5-412F-AC19-1C14D02838B2}" type="slidenum">
              <a:rPr lang="fa-IR" smtClean="0"/>
              <a:pPr/>
              <a:t>39</a:t>
            </a:fld>
            <a:endParaRPr lang="fa-IR"/>
          </a:p>
        </p:txBody>
      </p:sp>
      <p:sp>
        <p:nvSpPr>
          <p:cNvPr id="7" name="Footer Placeholder 6"/>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84" y="571480"/>
            <a:ext cx="3988592" cy="707886"/>
          </a:xfrm>
          <a:prstGeom prst="rect">
            <a:avLst/>
          </a:prstGeom>
        </p:spPr>
        <p:txBody>
          <a:bodyPr wrap="none">
            <a:spAutoFit/>
          </a:bodyPr>
          <a:lstStyle/>
          <a:p>
            <a:r>
              <a:rPr lang="fa-IR" sz="4000" dirty="0">
                <a:solidFill>
                  <a:schemeClr val="bg1"/>
                </a:solidFill>
                <a:cs typeface="B Kamran" pitchFamily="2" charset="-78"/>
              </a:rPr>
              <a:t>نقش کلیدهای قدرت </a:t>
            </a:r>
            <a:r>
              <a:rPr lang="fa-IR" sz="4000" dirty="0" smtClean="0">
                <a:solidFill>
                  <a:schemeClr val="bg1"/>
                </a:solidFill>
                <a:cs typeface="B Kamran" pitchFamily="2" charset="-78"/>
              </a:rPr>
              <a:t>در شبکه</a:t>
            </a:r>
            <a:endParaRPr lang="fa-IR" sz="4000" dirty="0">
              <a:solidFill>
                <a:schemeClr val="bg1"/>
              </a:solidFill>
              <a:cs typeface="B Kamran" pitchFamily="2" charset="-78"/>
            </a:endParaRPr>
          </a:p>
        </p:txBody>
      </p:sp>
      <p:sp>
        <p:nvSpPr>
          <p:cNvPr id="3" name="TextBox 2"/>
          <p:cNvSpPr txBox="1"/>
          <p:nvPr/>
        </p:nvSpPr>
        <p:spPr>
          <a:xfrm>
            <a:off x="428596" y="1500174"/>
            <a:ext cx="8215370" cy="4524315"/>
          </a:xfrm>
          <a:prstGeom prst="rect">
            <a:avLst/>
          </a:prstGeom>
          <a:noFill/>
        </p:spPr>
        <p:txBody>
          <a:bodyPr wrap="square" rtlCol="0">
            <a:spAutoFit/>
          </a:bodyPr>
          <a:lstStyle/>
          <a:p>
            <a:pPr algn="just"/>
            <a:r>
              <a:rPr lang="fa-IR" sz="2400" dirty="0" smtClean="0">
                <a:solidFill>
                  <a:schemeClr val="bg1"/>
                </a:solidFill>
                <a:cs typeface="B Tabassom" pitchFamily="2" charset="-78"/>
              </a:rPr>
              <a:t>وظیفه ی اصلی </a:t>
            </a:r>
            <a:r>
              <a:rPr lang="fa-IR" sz="2400" dirty="0" smtClean="0">
                <a:solidFill>
                  <a:srgbClr val="FFFF00"/>
                </a:solidFill>
                <a:cs typeface="B Tabassom" pitchFamily="2" charset="-78"/>
              </a:rPr>
              <a:t>حفاظت</a:t>
            </a:r>
            <a:r>
              <a:rPr lang="fa-IR" sz="2400" dirty="0" smtClean="0">
                <a:solidFill>
                  <a:schemeClr val="bg1"/>
                </a:solidFill>
                <a:cs typeface="B Tabassom" pitchFamily="2" charset="-78"/>
              </a:rPr>
              <a:t> شبکه توسط کلیدهای قدرت صورت می پذیرد.</a:t>
            </a:r>
          </a:p>
          <a:p>
            <a:pPr algn="just"/>
            <a:r>
              <a:rPr lang="fa-IR" sz="2400" dirty="0" smtClean="0">
                <a:solidFill>
                  <a:schemeClr val="bg1"/>
                </a:solidFill>
                <a:cs typeface="B Tabassom" pitchFamily="2" charset="-78"/>
              </a:rPr>
              <a:t>با قطع کلید قدرت قسمت معیوب از شبکه </a:t>
            </a:r>
            <a:r>
              <a:rPr lang="fa-IR" sz="2400" dirty="0" smtClean="0">
                <a:solidFill>
                  <a:srgbClr val="FFFF00"/>
                </a:solidFill>
                <a:cs typeface="B Tabassom" pitchFamily="2" charset="-78"/>
              </a:rPr>
              <a:t>ایزوله</a:t>
            </a:r>
            <a:r>
              <a:rPr lang="fa-IR" sz="2400" dirty="0" smtClean="0">
                <a:solidFill>
                  <a:schemeClr val="bg1"/>
                </a:solidFill>
                <a:cs typeface="B Tabassom" pitchFamily="2" charset="-78"/>
              </a:rPr>
              <a:t> شده و از این رو عیب به قسمت های دیگر شبکه منتقل نمی شود،حال چنانچه این کلیدها به خوبی کار نکنند عیب در شبکه گسترش یافته و گاها منجر به </a:t>
            </a:r>
            <a:r>
              <a:rPr lang="fa-IR" sz="2400" dirty="0" smtClean="0">
                <a:solidFill>
                  <a:srgbClr val="FFFF00"/>
                </a:solidFill>
                <a:cs typeface="B Tabassom" pitchFamily="2" charset="-78"/>
              </a:rPr>
              <a:t>خاموشی های سراسری</a:t>
            </a:r>
            <a:r>
              <a:rPr lang="fa-IR" sz="2400" dirty="0" smtClean="0">
                <a:solidFill>
                  <a:schemeClr val="bg1"/>
                </a:solidFill>
                <a:cs typeface="B Tabassom" pitchFamily="2" charset="-78"/>
              </a:rPr>
              <a:t> می شود ، لذا </a:t>
            </a:r>
            <a:r>
              <a:rPr lang="fa-IR" sz="2400" dirty="0" smtClean="0">
                <a:solidFill>
                  <a:srgbClr val="FFFF00"/>
                </a:solidFill>
                <a:cs typeface="B Tabassom" pitchFamily="2" charset="-78"/>
              </a:rPr>
              <a:t>تاخیر در قطع کلیدها </a:t>
            </a:r>
            <a:r>
              <a:rPr lang="fa-IR" sz="2400" dirty="0" smtClean="0">
                <a:solidFill>
                  <a:schemeClr val="bg1"/>
                </a:solidFill>
                <a:cs typeface="B Tabassom" pitchFamily="2" charset="-78"/>
              </a:rPr>
              <a:t>مدت باقی ماندن عیب و برقراری جریان عیب در شبکه را افزایش داده و از این رو بازگشت شبکه را به شرایط عادی دشوارتر می نماید.</a:t>
            </a:r>
          </a:p>
          <a:p>
            <a:pPr algn="just"/>
            <a:r>
              <a:rPr lang="fa-IR" sz="2400" dirty="0" smtClean="0">
                <a:solidFill>
                  <a:srgbClr val="FFFF00"/>
                </a:solidFill>
                <a:cs typeface="B Tabassom" pitchFamily="2" charset="-78"/>
              </a:rPr>
              <a:t>عیب</a:t>
            </a:r>
            <a:r>
              <a:rPr lang="fa-IR" sz="2400" dirty="0" smtClean="0">
                <a:solidFill>
                  <a:schemeClr val="bg1"/>
                </a:solidFill>
                <a:cs typeface="B Tabassom" pitchFamily="2" charset="-78"/>
              </a:rPr>
              <a:t> در کلید ممکن است ناشی از بروز اشکال در مدار فرمان کلید، بروز عیب در مکانیزم قطع و وصل کلید، عدم توانایی کلید در قطع جریان عیب، افزایش زمان کلید و غیره باشد. </a:t>
            </a:r>
          </a:p>
          <a:p>
            <a:pPr algn="just"/>
            <a:r>
              <a:rPr lang="fa-IR" sz="2400" dirty="0" smtClean="0">
                <a:solidFill>
                  <a:schemeClr val="bg1"/>
                </a:solidFill>
                <a:cs typeface="B Tabassom" pitchFamily="2" charset="-78"/>
              </a:rPr>
              <a:t>با روشن شدن اهمیت و نقش کلید های قدرت در حفظ شرایط پایداری شبکه جلوگیری از خاموشی های مکرر، </a:t>
            </a:r>
            <a:r>
              <a:rPr lang="fa-IR" sz="2400" dirty="0" smtClean="0">
                <a:solidFill>
                  <a:srgbClr val="FFFF00"/>
                </a:solidFill>
                <a:cs typeface="B Tabassom" pitchFamily="2" charset="-78"/>
              </a:rPr>
              <a:t>درجه اطمینان و قابلیت</a:t>
            </a:r>
            <a:r>
              <a:rPr lang="fa-IR" sz="2400" dirty="0" smtClean="0">
                <a:solidFill>
                  <a:schemeClr val="bg1"/>
                </a:solidFill>
                <a:cs typeface="B Tabassom" pitchFamily="2" charset="-78"/>
              </a:rPr>
              <a:t> کلیدهای قدرت تعیین می گردد. این امر موجب می شود تا کلیدها از حداکثر اطمینان و توانایی برخوردار باشند. هر چه عیوب روی داده در کلیدها و مکانیزم کار آنها کمتر باشد، ثبات کار شبکه بیشتر شده و قطعی های شبکه کمتر می گردد..</a:t>
            </a:r>
            <a:endParaRPr lang="en-US" sz="2400" dirty="0">
              <a:solidFill>
                <a:schemeClr val="bg1"/>
              </a:solidFill>
              <a:cs typeface="B Tabassom" pitchFamily="2" charset="-78"/>
            </a:endParaRPr>
          </a:p>
        </p:txBody>
      </p:sp>
      <p:sp>
        <p:nvSpPr>
          <p:cNvPr id="5" name="Slide Number Placeholder 4"/>
          <p:cNvSpPr>
            <a:spLocks noGrp="1"/>
          </p:cNvSpPr>
          <p:nvPr>
            <p:ph type="sldNum" sz="quarter" idx="12"/>
          </p:nvPr>
        </p:nvSpPr>
        <p:spPr/>
        <p:txBody>
          <a:bodyPr/>
          <a:lstStyle/>
          <a:p>
            <a:fld id="{DC48A1B8-F1B5-412F-AC19-1C14D02838B2}" type="slidenum">
              <a:rPr lang="fa-IR" smtClean="0"/>
              <a:pPr/>
              <a:t>4</a:t>
            </a:fld>
            <a:endParaRPr lang="fa-IR"/>
          </a:p>
        </p:txBody>
      </p:sp>
      <p:sp>
        <p:nvSpPr>
          <p:cNvPr id="4" name="Footer Placeholder 3"/>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4643502" y="395567"/>
            <a:ext cx="1341264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خواص استقامت</a:t>
            </a:r>
            <a:r>
              <a:rPr kumimoji="0" lang="ar-SA" sz="2800" b="1" i="0" u="none" strike="noStrike" cap="none" normalizeH="0" baseline="0" dirty="0" smtClean="0">
                <a:ln>
                  <a:noFill/>
                </a:ln>
                <a:solidFill>
                  <a:schemeClr val="bg1"/>
                </a:solidFill>
                <a:effectLst/>
                <a:latin typeface="Aharoni" pitchFamily="2" charset="-79"/>
                <a:ea typeface="Times New Roman" pitchFamily="18" charset="0"/>
                <a:cs typeface="B Kamran" pitchFamily="2" charset="-78"/>
              </a:rPr>
              <a:t> </a:t>
            </a:r>
            <a:r>
              <a:rPr kumimoji="0" lang="ar-SA"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الکتریکی</a:t>
            </a:r>
            <a:r>
              <a:rPr kumimoji="0" lang="fa-IR" sz="2800" b="1" i="0" u="none" strike="noStrike" cap="none" normalizeH="0" baseline="0" dirty="0" smtClean="0">
                <a:ln>
                  <a:noFill/>
                </a:ln>
                <a:solidFill>
                  <a:schemeClr val="bg1"/>
                </a:solidFill>
                <a:effectLst/>
                <a:latin typeface="Aharoni" pitchFamily="2" charset="-79"/>
                <a:ea typeface="Times New Roman" pitchFamily="18" charset="0"/>
                <a:cs typeface="B Kamran" pitchFamily="2" charset="-78"/>
              </a:rPr>
              <a:t>:</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Calibri"/>
                <a:ea typeface="Times New Roman" pitchFamily="18" charset="0"/>
                <a:cs typeface="B Kamran" pitchFamily="2" charset="-78"/>
              </a:rPr>
              <a:t> </a:t>
            </a:r>
            <a:r>
              <a:rPr kumimoji="0" lang="en-US"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endParaRPr kumimoji="0" lang="en-US" sz="6000" b="0" i="0" u="none" strike="noStrike" cap="none" normalizeH="0" baseline="0" dirty="0" smtClean="0">
              <a:ln>
                <a:noFill/>
              </a:ln>
              <a:solidFill>
                <a:schemeClr val="bg1"/>
              </a:solidFill>
              <a:effectLst/>
              <a:latin typeface="Arial" pitchFamily="34" charset="0"/>
              <a:cs typeface="B Kamran" pitchFamily="2" charset="-78"/>
            </a:endParaRPr>
          </a:p>
        </p:txBody>
      </p:sp>
      <p:sp>
        <p:nvSpPr>
          <p:cNvPr id="35842" name="Rectangle 2"/>
          <p:cNvSpPr>
            <a:spLocks noChangeArrowheads="1"/>
          </p:cNvSpPr>
          <p:nvPr/>
        </p:nvSpPr>
        <p:spPr bwMode="auto">
          <a:xfrm>
            <a:off x="428596" y="2038074"/>
            <a:ext cx="8417375"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استقامت</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الکتریکی گاز</a:t>
            </a:r>
            <a:r>
              <a:rPr kumimoji="0" lang="en-US"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SF6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تحت</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شرایط</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مشابه</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بیش</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از</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دوبرابر </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استقامت</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عایقی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هوا</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است.</a:t>
            </a:r>
            <a:r>
              <a:rPr kumimoji="0" lang="fa-IR"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خاصیت</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الکترونگاتیو بودن</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گاز</a:t>
            </a:r>
            <a:r>
              <a:rPr kumimoji="0" lang="en-US"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SF6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نقش</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آن</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جمع</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آوری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الکترونهای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آزاد</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عامل</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اصلی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این</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قابلیت است</a:t>
            </a:r>
            <a:r>
              <a:rPr kumimoji="0" lang="en-US"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a:t>
            </a:r>
            <a:endParaRPr kumimoji="0" lang="en-US" sz="28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نکته</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مهم</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این</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است</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که</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اضافه</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شدن</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مقدار</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کمی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گاز</a:t>
            </a:r>
            <a:r>
              <a:rPr kumimoji="0" lang="en-US"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SF6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 استقامت عایقی هوا را به</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شدت</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افزایش</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میدهد</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ولی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برعکس</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اضافه</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شدن</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هوا</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به</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گاز</a:t>
            </a:r>
            <a:r>
              <a:rPr kumimoji="0" lang="en-US"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SF6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تاثیر</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چندانی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بر</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روی استقامت</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عایقی</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آن</a:t>
            </a:r>
            <a:r>
              <a:rPr kumimoji="0" lang="ar-SA" sz="28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ندارد</a:t>
            </a:r>
            <a:r>
              <a:rPr kumimoji="0" lang="en-US"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
            <a:br>
              <a:rPr kumimoji="0" lang="en-US"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en-US"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
            <a:br>
              <a:rPr kumimoji="0" lang="en-US" sz="28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endParaRPr kumimoji="0" lang="en-US" sz="60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5" name="Slide Number Placeholder 4"/>
          <p:cNvSpPr>
            <a:spLocks noGrp="1"/>
          </p:cNvSpPr>
          <p:nvPr>
            <p:ph type="sldNum" sz="quarter" idx="12"/>
          </p:nvPr>
        </p:nvSpPr>
        <p:spPr/>
        <p:txBody>
          <a:bodyPr/>
          <a:lstStyle/>
          <a:p>
            <a:fld id="{DC48A1B8-F1B5-412F-AC19-1C14D02838B2}" type="slidenum">
              <a:rPr lang="fa-IR" smtClean="0"/>
              <a:pPr/>
              <a:t>40</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5718798" y="-71462"/>
            <a:ext cx="2853730"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r>
            <a:br>
              <a:rPr kumimoji="0" lang="en-US" sz="3600" b="0"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br>
            <a:r>
              <a:rPr kumimoji="0" lang="ar-SA" sz="36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سایر</a:t>
            </a:r>
            <a:r>
              <a:rPr kumimoji="0" lang="ar-SA" sz="3600" b="1" i="0" u="none" strike="noStrike" cap="none" normalizeH="0" baseline="0" dirty="0" smtClean="0">
                <a:ln>
                  <a:noFill/>
                </a:ln>
                <a:solidFill>
                  <a:schemeClr val="bg1"/>
                </a:solidFill>
                <a:effectLst/>
                <a:latin typeface="Aharoni" pitchFamily="2" charset="-79"/>
                <a:ea typeface="Times New Roman" pitchFamily="18" charset="0"/>
                <a:cs typeface="B Kamran" pitchFamily="2" charset="-78"/>
              </a:rPr>
              <a:t> </a:t>
            </a:r>
            <a:r>
              <a:rPr kumimoji="0" lang="ar-SA" sz="36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خواص</a:t>
            </a:r>
            <a:r>
              <a:rPr kumimoji="0" lang="ar-SA" sz="3600" b="1" i="0" u="none" strike="noStrike" cap="none" normalizeH="0" baseline="0" dirty="0" smtClean="0">
                <a:ln>
                  <a:noFill/>
                </a:ln>
                <a:solidFill>
                  <a:schemeClr val="bg1"/>
                </a:solidFill>
                <a:effectLst/>
                <a:latin typeface="Aharoni" pitchFamily="2" charset="-79"/>
                <a:ea typeface="Times New Roman" pitchFamily="18" charset="0"/>
                <a:cs typeface="B Kamran" pitchFamily="2" charset="-78"/>
              </a:rPr>
              <a:t> </a:t>
            </a:r>
            <a:r>
              <a:rPr kumimoji="0" lang="ar-SA" sz="36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فیزیکی</a:t>
            </a:r>
            <a:r>
              <a:rPr kumimoji="0" lang="en-US" sz="3600" b="0"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t>
            </a:r>
            <a:r>
              <a:rPr kumimoji="0" lang="en-US" sz="3600" b="0" i="0" u="none" strike="noStrike" cap="none" normalizeH="0" baseline="0" dirty="0" smtClean="0">
                <a:ln>
                  <a:noFill/>
                </a:ln>
                <a:solidFill>
                  <a:schemeClr val="bg1"/>
                </a:solidFill>
                <a:effectLst/>
                <a:latin typeface="Calibri"/>
                <a:ea typeface="Times New Roman" pitchFamily="18" charset="0"/>
                <a:cs typeface="B Kamran" pitchFamily="2" charset="-78"/>
              </a:rPr>
              <a:t> </a:t>
            </a:r>
            <a:endParaRPr kumimoji="0" lang="en-US" sz="7200" b="0" i="0" u="none" strike="noStrike" cap="none" normalizeH="0" baseline="0" dirty="0" smtClean="0">
              <a:ln>
                <a:noFill/>
              </a:ln>
              <a:solidFill>
                <a:schemeClr val="bg1"/>
              </a:solidFill>
              <a:effectLst/>
              <a:latin typeface="Arial" pitchFamily="34" charset="0"/>
              <a:cs typeface="B Kamran" pitchFamily="2" charset="-78"/>
            </a:endParaRPr>
          </a:p>
        </p:txBody>
      </p:sp>
      <p:sp>
        <p:nvSpPr>
          <p:cNvPr id="34818" name="Rectangle 2"/>
          <p:cNvSpPr>
            <a:spLocks noChangeArrowheads="1"/>
          </p:cNvSpPr>
          <p:nvPr/>
        </p:nvSpPr>
        <p:spPr bwMode="auto">
          <a:xfrm>
            <a:off x="500034" y="1571612"/>
            <a:ext cx="814393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Calibri"/>
                <a:ea typeface="Times New Roman" pitchFamily="18" charset="0"/>
                <a:cs typeface="B Tabassom" pitchFamily="2" charset="-78"/>
              </a:rPr>
              <a:t> </a:t>
            </a:r>
            <a:r>
              <a:rPr kumimoji="0" lang="en-US"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SF6</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گازی</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بی بو،بی</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رنگ،غیرسمی</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غیر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قابل</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اشتعال</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است</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وزن</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ملکولی</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آن</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برابر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146.06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باشد</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که</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5</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برابر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سنگینتر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از</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هوا</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باشد.خواص</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خاموش</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کنندگی</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عایقی</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گاز</a:t>
            </a:r>
            <a:r>
              <a:rPr kumimoji="0" lang="en-US"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SF6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به</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دانسیته</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آن بستگی</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دارد</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به</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همین</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جهت</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از</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دانسیته</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سنج</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کنترل</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مقدار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گاز</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کلید</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استفاده</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 شود.</a:t>
            </a:r>
            <a:r>
              <a:rPr kumimoji="0" lang="en-US"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دانسیته</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مناسب</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جهت</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استفاده</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تجهیزات</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فشار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قوی</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محدوده</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25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کیلوگرم</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متر مکعب</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تا</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70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کیلوگرم</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متر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مکعب</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است.</a:t>
            </a:r>
            <a:r>
              <a:rPr kumimoji="0" lang="fa-IR"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برای</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درجه</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حرارتهای</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پائین</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باید</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توجه</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شود</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که دانسیته</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گاز</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به</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حدی</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نباشد</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که</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که</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شرایط</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سرد</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سبب</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مایع</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شدن</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گاز</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گردد.</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مطابق استاندارد</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مقدار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مجاز</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نشتی</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گاز</a:t>
            </a:r>
            <a:r>
              <a:rPr kumimoji="0" lang="en-US"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SF6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کمر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از</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یک</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درصد</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سال</a:t>
            </a:r>
            <a:r>
              <a:rPr kumimoji="0" lang="ar-SA" sz="32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 باشد</a:t>
            </a:r>
            <a:r>
              <a:rPr kumimoji="0" lang="en-US" sz="32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a:t>
            </a:r>
            <a:endParaRPr kumimoji="0" lang="en-US" sz="66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5" name="Slide Number Placeholder 4"/>
          <p:cNvSpPr>
            <a:spLocks noGrp="1"/>
          </p:cNvSpPr>
          <p:nvPr>
            <p:ph type="sldNum" sz="quarter" idx="12"/>
          </p:nvPr>
        </p:nvSpPr>
        <p:spPr/>
        <p:txBody>
          <a:bodyPr/>
          <a:lstStyle/>
          <a:p>
            <a:fld id="{DC48A1B8-F1B5-412F-AC19-1C14D02838B2}" type="slidenum">
              <a:rPr lang="fa-IR" smtClean="0"/>
              <a:pPr/>
              <a:t>41</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4912487" y="-71462"/>
            <a:ext cx="3660041"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
            </a:r>
            <a:br>
              <a:rPr kumimoji="0" lang="en-US" sz="2800" b="0"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br>
            <a:r>
              <a:rPr kumimoji="0" lang="ar-SA"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عملکرد </a:t>
            </a:r>
            <a:r>
              <a:rPr kumimoji="0" lang="ar-SA" sz="2800" b="1" i="0" u="none" strike="noStrike" cap="none" normalizeH="0" baseline="0" dirty="0" smtClean="0">
                <a:ln>
                  <a:noFill/>
                </a:ln>
                <a:solidFill>
                  <a:schemeClr val="bg1"/>
                </a:solidFill>
                <a:effectLst/>
                <a:latin typeface="Aharoni" pitchFamily="2" charset="-79"/>
                <a:ea typeface="Times New Roman" pitchFamily="18" charset="0"/>
                <a:cs typeface="B Kamran" pitchFamily="2" charset="-78"/>
              </a:rPr>
              <a:t> </a:t>
            </a:r>
            <a:r>
              <a:rPr kumimoji="0" lang="ar-SA"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تحت</a:t>
            </a:r>
            <a:r>
              <a:rPr kumimoji="0" lang="ar-SA" sz="2800" b="1" i="0" u="none" strike="noStrike" cap="none" normalizeH="0" baseline="0" dirty="0" smtClean="0">
                <a:ln>
                  <a:noFill/>
                </a:ln>
                <a:solidFill>
                  <a:schemeClr val="bg1"/>
                </a:solidFill>
                <a:effectLst/>
                <a:latin typeface="Aharoni" pitchFamily="2" charset="-79"/>
                <a:ea typeface="Times New Roman" pitchFamily="18" charset="0"/>
                <a:cs typeface="B Kamran" pitchFamily="2" charset="-78"/>
              </a:rPr>
              <a:t> </a:t>
            </a:r>
            <a:r>
              <a:rPr kumimoji="0" lang="ar-SA"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شرایط</a:t>
            </a:r>
            <a:r>
              <a:rPr kumimoji="0" lang="ar-SA" sz="2800" b="1" i="0" u="none" strike="noStrike" cap="none" normalizeH="0" baseline="0" dirty="0" smtClean="0">
                <a:ln>
                  <a:noFill/>
                </a:ln>
                <a:solidFill>
                  <a:schemeClr val="bg1"/>
                </a:solidFill>
                <a:effectLst/>
                <a:latin typeface="Aharoni" pitchFamily="2" charset="-79"/>
                <a:ea typeface="Times New Roman" pitchFamily="18" charset="0"/>
                <a:cs typeface="B Kamran" pitchFamily="2" charset="-78"/>
              </a:rPr>
              <a:t> </a:t>
            </a:r>
            <a:r>
              <a:rPr kumimoji="0" lang="ar-SA"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تخلیه</a:t>
            </a:r>
            <a:r>
              <a:rPr kumimoji="0" lang="ar-SA" sz="2800" b="1" i="0" u="none" strike="noStrike" cap="none" normalizeH="0" baseline="0" dirty="0" smtClean="0">
                <a:ln>
                  <a:noFill/>
                </a:ln>
                <a:solidFill>
                  <a:schemeClr val="bg1"/>
                </a:solidFill>
                <a:effectLst/>
                <a:latin typeface="Aharoni" pitchFamily="2" charset="-79"/>
                <a:ea typeface="Times New Roman" pitchFamily="18" charset="0"/>
                <a:cs typeface="B Kamran" pitchFamily="2" charset="-78"/>
              </a:rPr>
              <a:t> </a:t>
            </a:r>
            <a:r>
              <a:rPr kumimoji="0" lang="ar-SA" sz="2800" b="1"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الکتریکی</a:t>
            </a:r>
            <a:r>
              <a:rPr kumimoji="0" lang="en-US" sz="2800" b="0" i="0" u="none" strike="noStrike" cap="none" normalizeH="0" baseline="0" dirty="0" smtClean="0">
                <a:ln>
                  <a:noFill/>
                </a:ln>
                <a:solidFill>
                  <a:schemeClr val="bg1"/>
                </a:solidFill>
                <a:effectLst/>
                <a:latin typeface="Tahoma" pitchFamily="34" charset="0"/>
                <a:ea typeface="Times New Roman" pitchFamily="18" charset="0"/>
                <a:cs typeface="B Kamran" pitchFamily="2" charset="-78"/>
              </a:rPr>
              <a:t>:</a:t>
            </a:r>
            <a:endParaRPr kumimoji="0" lang="en-US" sz="6000" b="0" i="0" u="none" strike="noStrike" cap="none" normalizeH="0" baseline="0" dirty="0" smtClean="0">
              <a:ln>
                <a:noFill/>
              </a:ln>
              <a:solidFill>
                <a:schemeClr val="bg1"/>
              </a:solidFill>
              <a:effectLst/>
              <a:latin typeface="Arial" pitchFamily="34" charset="0"/>
              <a:cs typeface="B Kamran" pitchFamily="2" charset="-78"/>
            </a:endParaRPr>
          </a:p>
        </p:txBody>
      </p:sp>
      <p:sp>
        <p:nvSpPr>
          <p:cNvPr id="33794" name="Rectangle 2"/>
          <p:cNvSpPr>
            <a:spLocks noChangeArrowheads="1"/>
          </p:cNvSpPr>
          <p:nvPr/>
        </p:nvSpPr>
        <p:spPr bwMode="auto">
          <a:xfrm>
            <a:off x="571472" y="1285860"/>
            <a:ext cx="7995303"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تخلیه</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الکتریکی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سبب</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تجزیه گاز</a:t>
            </a: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SF6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شود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که</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تحت</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شرایط</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عادی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قابل</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برگشت است</a:t>
            </a: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a:t>
            </a:r>
            <a:endParaRPr kumimoji="0" lang="fa-IR"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پس</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از</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تجزیه</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گاز</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فعل</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انفعال ثانویه</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الکترودهای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فلزی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تصعید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شده</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ترکیبات</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گاز</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یا</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جامد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را</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بوجود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آورند.این ترکیبات</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خود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نیز</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مواد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عایقی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خوبی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هستند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لذا</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رسوب</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آنها</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روی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مقره</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از</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خاصیت</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عایقی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نمی کاهد.اما</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صورتی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که</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رطوبت</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محفظه</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از</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حدخاصی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بالاتر</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باشد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ترکیب</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هیدروژن</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فلوراید</a:t>
            </a: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HF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ایجاد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شود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که</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این</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ماده</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شدیدا</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هر</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نوع</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ماده</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که</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شامل</a:t>
            </a: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Sio2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باشد(همانند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شیشه و</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چینی)را</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مورد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آسیب</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قرار</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دهد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لذا</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حتما</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باید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میزان</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رطوبت</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محفظه</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در</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حد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پائین نگه</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داشته شود</a:t>
            </a: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a:t>
            </a:r>
            <a:endParaRPr kumimoji="0" lang="en-US" sz="20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endParaRPr kumimoji="0" lang="fa-IR"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استاندارد</a:t>
            </a:r>
            <a:r>
              <a:rPr kumimoji="0" lang="fa-IR"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t>
            </a: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IEC376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استاندارد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مربوط</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به</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مشخصات</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گاز</a:t>
            </a: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SF6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باشد</a:t>
            </a:r>
            <a:r>
              <a:rPr kumimoji="0" lang="fa-IR"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a:t>
            </a:r>
            <a:endParaRPr kumimoji="0" lang="en-US" sz="20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4" name="Rectangle 3"/>
          <p:cNvSpPr/>
          <p:nvPr/>
        </p:nvSpPr>
        <p:spPr>
          <a:xfrm>
            <a:off x="3428992" y="2000240"/>
            <a:ext cx="2618024" cy="369332"/>
          </a:xfrm>
          <a:prstGeom prst="rect">
            <a:avLst/>
          </a:prstGeom>
        </p:spPr>
        <p:txBody>
          <a:bodyPr wrap="none">
            <a:spAutoFit/>
          </a:bodyPr>
          <a:lstStyle/>
          <a:p>
            <a:r>
              <a:rPr lang="en-US" dirty="0" smtClean="0">
                <a:solidFill>
                  <a:schemeClr val="bg1"/>
                </a:solidFill>
                <a:latin typeface="Tahoma" pitchFamily="34" charset="0"/>
                <a:ea typeface="Times New Roman" pitchFamily="18" charset="0"/>
                <a:cs typeface="B Tabassom" pitchFamily="2" charset="-78"/>
              </a:rPr>
              <a:t>SF6&lt;=======&gt;S+6F</a:t>
            </a:r>
            <a:endParaRPr lang="en-US" dirty="0"/>
          </a:p>
        </p:txBody>
      </p:sp>
      <p:sp>
        <p:nvSpPr>
          <p:cNvPr id="5" name="Rectangle 4"/>
          <p:cNvSpPr/>
          <p:nvPr/>
        </p:nvSpPr>
        <p:spPr>
          <a:xfrm>
            <a:off x="2071670" y="4505934"/>
            <a:ext cx="4572000" cy="923330"/>
          </a:xfrm>
          <a:prstGeom prst="rect">
            <a:avLst/>
          </a:prstGeom>
        </p:spPr>
        <p:txBody>
          <a:bodyPr>
            <a:spAutoFit/>
          </a:bodyPr>
          <a:lstStyle/>
          <a:p>
            <a:r>
              <a:rPr lang="en-US" dirty="0" smtClean="0">
                <a:solidFill>
                  <a:schemeClr val="bg1"/>
                </a:solidFill>
                <a:latin typeface="Tahoma" pitchFamily="34" charset="0"/>
                <a:ea typeface="Times New Roman" pitchFamily="18" charset="0"/>
                <a:cs typeface="B Tabassom" pitchFamily="2" charset="-78"/>
              </a:rPr>
              <a:t>CuF2+H2O=======&gt;CuO+2HF</a:t>
            </a:r>
            <a:br>
              <a:rPr lang="en-US" dirty="0" smtClean="0">
                <a:solidFill>
                  <a:schemeClr val="bg1"/>
                </a:solidFill>
                <a:latin typeface="Tahoma" pitchFamily="34" charset="0"/>
                <a:ea typeface="Times New Roman" pitchFamily="18" charset="0"/>
                <a:cs typeface="B Tabassom" pitchFamily="2" charset="-78"/>
              </a:rPr>
            </a:br>
            <a:r>
              <a:rPr lang="en-US" dirty="0" smtClean="0">
                <a:solidFill>
                  <a:schemeClr val="bg1"/>
                </a:solidFill>
                <a:latin typeface="Tahoma" pitchFamily="34" charset="0"/>
                <a:ea typeface="Times New Roman" pitchFamily="18" charset="0"/>
                <a:cs typeface="B Tabassom" pitchFamily="2" charset="-78"/>
              </a:rPr>
              <a:t>SF4+H2O=======&gt;SOF2+2HF</a:t>
            </a:r>
            <a:br>
              <a:rPr lang="en-US" dirty="0" smtClean="0">
                <a:solidFill>
                  <a:schemeClr val="bg1"/>
                </a:solidFill>
                <a:latin typeface="Tahoma" pitchFamily="34" charset="0"/>
                <a:ea typeface="Times New Roman" pitchFamily="18" charset="0"/>
                <a:cs typeface="B Tabassom" pitchFamily="2" charset="-78"/>
              </a:rPr>
            </a:br>
            <a:endParaRPr lang="en-US" dirty="0"/>
          </a:p>
        </p:txBody>
      </p:sp>
      <p:sp>
        <p:nvSpPr>
          <p:cNvPr id="7" name="Slide Number Placeholder 6"/>
          <p:cNvSpPr>
            <a:spLocks noGrp="1"/>
          </p:cNvSpPr>
          <p:nvPr>
            <p:ph type="sldNum" sz="quarter" idx="12"/>
          </p:nvPr>
        </p:nvSpPr>
        <p:spPr/>
        <p:txBody>
          <a:bodyPr/>
          <a:lstStyle/>
          <a:p>
            <a:fld id="{DC48A1B8-F1B5-412F-AC19-1C14D02838B2}" type="slidenum">
              <a:rPr lang="fa-IR" smtClean="0"/>
              <a:pPr/>
              <a:t>42</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0"/>
                                        <p:tgtEl>
                                          <p:spTgt spid="4">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71472" y="357166"/>
            <a:ext cx="4249737" cy="6129337"/>
          </a:xfrm>
          <a:prstGeom prst="rect">
            <a:avLst/>
          </a:prstGeom>
          <a:noFill/>
          <a:ln w="9525">
            <a:noFill/>
            <a:miter lim="800000"/>
            <a:headEnd/>
            <a:tailEnd/>
          </a:ln>
          <a:effectLst/>
        </p:spPr>
      </p:pic>
      <p:sp>
        <p:nvSpPr>
          <p:cNvPr id="3" name="TextBox 2"/>
          <p:cNvSpPr txBox="1"/>
          <p:nvPr/>
        </p:nvSpPr>
        <p:spPr>
          <a:xfrm>
            <a:off x="5072066" y="357166"/>
            <a:ext cx="3286148" cy="707886"/>
          </a:xfrm>
          <a:prstGeom prst="rect">
            <a:avLst/>
          </a:prstGeom>
          <a:noFill/>
        </p:spPr>
        <p:txBody>
          <a:bodyPr wrap="square" rtlCol="0">
            <a:spAutoFit/>
          </a:bodyPr>
          <a:lstStyle/>
          <a:p>
            <a:pPr algn="l"/>
            <a:r>
              <a:rPr lang="fa-IR" sz="2000" dirty="0" smtClean="0">
                <a:solidFill>
                  <a:schemeClr val="bg1"/>
                </a:solidFill>
                <a:cs typeface="B Tabassom" pitchFamily="2" charset="-78"/>
              </a:rPr>
              <a:t>شمایی از قوس الکتریکی در لحظه باز شدن کنتاکت متحرک کلید  </a:t>
            </a:r>
            <a:r>
              <a:rPr lang="en-US" sz="2000" dirty="0" smtClean="0">
                <a:solidFill>
                  <a:schemeClr val="bg1"/>
                </a:solidFill>
                <a:cs typeface="B Tabassom" pitchFamily="2" charset="-78"/>
              </a:rPr>
              <a:t>SF6</a:t>
            </a:r>
            <a:endParaRPr lang="en-US" sz="2000" dirty="0">
              <a:cs typeface="B Tabassom" pitchFamily="2" charset="-78"/>
            </a:endParaRPr>
          </a:p>
        </p:txBody>
      </p:sp>
      <p:sp>
        <p:nvSpPr>
          <p:cNvPr id="5" name="Slide Number Placeholder 4"/>
          <p:cNvSpPr>
            <a:spLocks noGrp="1"/>
          </p:cNvSpPr>
          <p:nvPr>
            <p:ph type="sldNum" sz="quarter" idx="12"/>
          </p:nvPr>
        </p:nvSpPr>
        <p:spPr/>
        <p:txBody>
          <a:bodyPr/>
          <a:lstStyle/>
          <a:p>
            <a:fld id="{DC48A1B8-F1B5-412F-AC19-1C14D02838B2}" type="slidenum">
              <a:rPr lang="fa-IR" smtClean="0"/>
              <a:pPr/>
              <a:t>43</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00042"/>
            <a:ext cx="8143932" cy="5715040"/>
          </a:xfrm>
          <a:prstGeom prst="rect">
            <a:avLst/>
          </a:prstGeom>
          <a:noFill/>
        </p:spPr>
        <p:txBody>
          <a:bodyPr wrap="square" rtlCol="0">
            <a:spAutoFit/>
          </a:bodyPr>
          <a:lstStyle/>
          <a:p>
            <a:pPr algn="just"/>
            <a:r>
              <a:rPr lang="fa-IR" sz="2800" dirty="0" smtClean="0">
                <a:solidFill>
                  <a:schemeClr val="bg1"/>
                </a:solidFill>
                <a:cs typeface="B Tabassom" pitchFamily="2" charset="-78"/>
              </a:rPr>
              <a:t>نحوه خاموش شدن قوس در کلید </a:t>
            </a:r>
            <a:r>
              <a:rPr lang="en-US" sz="2800" dirty="0" smtClean="0">
                <a:solidFill>
                  <a:schemeClr val="bg1"/>
                </a:solidFill>
                <a:cs typeface="B Tabassom" pitchFamily="2" charset="-78"/>
              </a:rPr>
              <a:t>SF6 </a:t>
            </a:r>
            <a:r>
              <a:rPr lang="fa-IR" sz="2800" dirty="0" smtClean="0">
                <a:solidFill>
                  <a:schemeClr val="bg1"/>
                </a:solidFill>
                <a:cs typeface="B Tabassom" pitchFamily="2" charset="-78"/>
              </a:rPr>
              <a:t> به دو نوع کلی زیر تقسیم می شود:</a:t>
            </a:r>
          </a:p>
          <a:p>
            <a:pPr algn="just"/>
            <a:endParaRPr lang="fa-IR" sz="2800" dirty="0" smtClean="0">
              <a:solidFill>
                <a:schemeClr val="bg1"/>
              </a:solidFill>
              <a:cs typeface="B Tabassom" pitchFamily="2" charset="-78"/>
            </a:endParaRPr>
          </a:p>
          <a:p>
            <a:pPr algn="just"/>
            <a:endParaRPr lang="fa-IR" sz="2800" dirty="0" smtClean="0">
              <a:solidFill>
                <a:schemeClr val="bg1"/>
              </a:solidFill>
              <a:cs typeface="B Tabassom" pitchFamily="2" charset="-78"/>
            </a:endParaRPr>
          </a:p>
          <a:p>
            <a:pPr algn="just"/>
            <a:r>
              <a:rPr lang="fa-IR" sz="2800" dirty="0" smtClean="0">
                <a:solidFill>
                  <a:schemeClr val="bg1"/>
                </a:solidFill>
                <a:cs typeface="B Tabassom" pitchFamily="2" charset="-78"/>
              </a:rPr>
              <a:t>الف: تک دمش با فشار کم</a:t>
            </a:r>
          </a:p>
          <a:p>
            <a:pPr algn="just"/>
            <a:r>
              <a:rPr lang="fa-IR" sz="2800" dirty="0" smtClean="0">
                <a:solidFill>
                  <a:schemeClr val="bg1"/>
                </a:solidFill>
                <a:cs typeface="B Tabassom" pitchFamily="2" charset="-78"/>
              </a:rPr>
              <a:t>در این سیستم،خاموش کردن قوس از طریق دمیدن گاز با سرعت زیاد بین دو کنتاکت در زمان جدا شدن آنها صورت می گیرد.</a:t>
            </a:r>
          </a:p>
          <a:p>
            <a:pPr algn="just"/>
            <a:endParaRPr lang="fa-IR" sz="2800" dirty="0" smtClean="0">
              <a:solidFill>
                <a:schemeClr val="bg1"/>
              </a:solidFill>
              <a:cs typeface="B Tabassom" pitchFamily="2" charset="-78"/>
            </a:endParaRPr>
          </a:p>
          <a:p>
            <a:pPr algn="just"/>
            <a:r>
              <a:rPr lang="fa-IR" sz="2800" dirty="0" smtClean="0">
                <a:solidFill>
                  <a:schemeClr val="bg1"/>
                </a:solidFill>
                <a:cs typeface="B Tabassom" pitchFamily="2" charset="-78"/>
              </a:rPr>
              <a:t>ب: دمش خودکار</a:t>
            </a:r>
          </a:p>
          <a:p>
            <a:pPr algn="just"/>
            <a:r>
              <a:rPr lang="fa-IR" sz="2800" dirty="0" smtClean="0">
                <a:solidFill>
                  <a:schemeClr val="bg1"/>
                </a:solidFill>
                <a:cs typeface="B Tabassom" pitchFamily="2" charset="-78"/>
              </a:rPr>
              <a:t>در این روش برای خاموش کردن قوس از انرژی خود قوس الکتریکی هم کمک گرفته می شود. در این نوع از کلیدها،انرژی کمتری نسبت به نوع اول برای قطع و وصل لازم است بنابراین مکانیزم مربوطه کوچک تر و ارزان تر می باشد. در کلید نوع دمش خودکار،قطع جریان های کم به علت انرژی کم قوس در آنها باید مورد بررسی خاص قرارگیرد.</a:t>
            </a:r>
            <a:endParaRPr lang="en-US" sz="2800" dirty="0">
              <a:solidFill>
                <a:schemeClr val="bg1"/>
              </a:solidFill>
              <a:cs typeface="B Tabassom" pitchFamily="2" charset="-78"/>
            </a:endParaRPr>
          </a:p>
        </p:txBody>
      </p:sp>
      <p:sp>
        <p:nvSpPr>
          <p:cNvPr id="4" name="Slide Number Placeholder 3"/>
          <p:cNvSpPr>
            <a:spLocks noGrp="1"/>
          </p:cNvSpPr>
          <p:nvPr>
            <p:ph type="sldNum" sz="quarter" idx="12"/>
          </p:nvPr>
        </p:nvSpPr>
        <p:spPr/>
        <p:txBody>
          <a:bodyPr/>
          <a:lstStyle/>
          <a:p>
            <a:fld id="{DC48A1B8-F1B5-412F-AC19-1C14D02838B2}" type="slidenum">
              <a:rPr lang="fa-IR" smtClean="0"/>
              <a:pPr/>
              <a:t>44</a:t>
            </a:fld>
            <a:endParaRPr lang="fa-IR"/>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75221026834168.jpg"/>
          <p:cNvPicPr>
            <a:picLocks noChangeAspect="1"/>
          </p:cNvPicPr>
          <p:nvPr/>
        </p:nvPicPr>
        <p:blipFill>
          <a:blip r:embed="rId2" cstate="print"/>
          <a:stretch>
            <a:fillRect/>
          </a:stretch>
        </p:blipFill>
        <p:spPr>
          <a:xfrm>
            <a:off x="500034" y="214289"/>
            <a:ext cx="8143932" cy="6392987"/>
          </a:xfrm>
          <a:prstGeom prst="rect">
            <a:avLst/>
          </a:prstGeom>
        </p:spPr>
      </p:pic>
      <p:sp>
        <p:nvSpPr>
          <p:cNvPr id="4" name="Slide Number Placeholder 3"/>
          <p:cNvSpPr>
            <a:spLocks noGrp="1"/>
          </p:cNvSpPr>
          <p:nvPr>
            <p:ph type="sldNum" sz="quarter" idx="12"/>
          </p:nvPr>
        </p:nvSpPr>
        <p:spPr/>
        <p:txBody>
          <a:bodyPr/>
          <a:lstStyle/>
          <a:p>
            <a:fld id="{DC48A1B8-F1B5-412F-AC19-1C14D02838B2}" type="slidenum">
              <a:rPr lang="fa-IR" smtClean="0"/>
              <a:pPr/>
              <a:t>45</a:t>
            </a:fld>
            <a:endParaRPr lang="fa-IR"/>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2738.jpg"/>
          <p:cNvPicPr>
            <a:picLocks noChangeAspect="1"/>
          </p:cNvPicPr>
          <p:nvPr/>
        </p:nvPicPr>
        <p:blipFill>
          <a:blip r:embed="rId2" cstate="print"/>
          <a:stretch>
            <a:fillRect/>
          </a:stretch>
        </p:blipFill>
        <p:spPr>
          <a:xfrm>
            <a:off x="285720" y="214290"/>
            <a:ext cx="8572560" cy="6429420"/>
          </a:xfrm>
          <a:prstGeom prst="rect">
            <a:avLst/>
          </a:prstGeom>
        </p:spPr>
      </p:pic>
      <p:sp>
        <p:nvSpPr>
          <p:cNvPr id="4" name="Slide Number Placeholder 3"/>
          <p:cNvSpPr>
            <a:spLocks noGrp="1"/>
          </p:cNvSpPr>
          <p:nvPr>
            <p:ph type="sldNum" sz="quarter" idx="12"/>
          </p:nvPr>
        </p:nvSpPr>
        <p:spPr/>
        <p:txBody>
          <a:bodyPr/>
          <a:lstStyle/>
          <a:p>
            <a:fld id="{DC48A1B8-F1B5-412F-AC19-1C14D02838B2}" type="slidenum">
              <a:rPr lang="fa-IR" smtClean="0"/>
              <a:pPr/>
              <a:t>46</a:t>
            </a:fld>
            <a:endParaRPr lang="fa-IR"/>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2738b.jpg"/>
          <p:cNvPicPr>
            <a:picLocks noChangeAspect="1"/>
          </p:cNvPicPr>
          <p:nvPr/>
        </p:nvPicPr>
        <p:blipFill>
          <a:blip r:embed="rId2" cstate="print"/>
          <a:stretch>
            <a:fillRect/>
          </a:stretch>
        </p:blipFill>
        <p:spPr>
          <a:xfrm>
            <a:off x="214282" y="142852"/>
            <a:ext cx="8715436" cy="6536577"/>
          </a:xfrm>
          <a:prstGeom prst="rect">
            <a:avLst/>
          </a:prstGeom>
        </p:spPr>
      </p:pic>
      <p:sp>
        <p:nvSpPr>
          <p:cNvPr id="4" name="Slide Number Placeholder 3"/>
          <p:cNvSpPr>
            <a:spLocks noGrp="1"/>
          </p:cNvSpPr>
          <p:nvPr>
            <p:ph type="sldNum" sz="quarter" idx="12"/>
          </p:nvPr>
        </p:nvSpPr>
        <p:spPr/>
        <p:txBody>
          <a:bodyPr/>
          <a:lstStyle/>
          <a:p>
            <a:fld id="{DC48A1B8-F1B5-412F-AC19-1C14D02838B2}" type="slidenum">
              <a:rPr lang="fa-IR" smtClean="0"/>
              <a:pPr/>
              <a:t>47</a:t>
            </a:fld>
            <a:endParaRPr lang="fa-IR"/>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2738c.jpg"/>
          <p:cNvPicPr>
            <a:picLocks noChangeAspect="1"/>
          </p:cNvPicPr>
          <p:nvPr/>
        </p:nvPicPr>
        <p:blipFill>
          <a:blip r:embed="rId2" cstate="print"/>
          <a:stretch>
            <a:fillRect/>
          </a:stretch>
        </p:blipFill>
        <p:spPr>
          <a:xfrm>
            <a:off x="285720" y="214290"/>
            <a:ext cx="8572560" cy="6429420"/>
          </a:xfrm>
          <a:prstGeom prst="rect">
            <a:avLst/>
          </a:prstGeom>
        </p:spPr>
      </p:pic>
      <p:sp>
        <p:nvSpPr>
          <p:cNvPr id="4" name="Slide Number Placeholder 3"/>
          <p:cNvSpPr>
            <a:spLocks noGrp="1"/>
          </p:cNvSpPr>
          <p:nvPr>
            <p:ph type="sldNum" sz="quarter" idx="12"/>
          </p:nvPr>
        </p:nvSpPr>
        <p:spPr/>
        <p:txBody>
          <a:bodyPr/>
          <a:lstStyle/>
          <a:p>
            <a:fld id="{DC48A1B8-F1B5-412F-AC19-1C14D02838B2}" type="slidenum">
              <a:rPr lang="fa-IR" smtClean="0"/>
              <a:pPr/>
              <a:t>48</a:t>
            </a:fld>
            <a:endParaRPr lang="fa-IR"/>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2738d.jpg"/>
          <p:cNvPicPr>
            <a:picLocks noChangeAspect="1"/>
          </p:cNvPicPr>
          <p:nvPr/>
        </p:nvPicPr>
        <p:blipFill>
          <a:blip r:embed="rId2" cstate="print"/>
          <a:stretch>
            <a:fillRect/>
          </a:stretch>
        </p:blipFill>
        <p:spPr>
          <a:xfrm>
            <a:off x="214282" y="160711"/>
            <a:ext cx="8643998" cy="6482999"/>
          </a:xfrm>
          <a:prstGeom prst="rect">
            <a:avLst/>
          </a:prstGeom>
        </p:spPr>
      </p:pic>
      <p:sp>
        <p:nvSpPr>
          <p:cNvPr id="4" name="Slide Number Placeholder 3"/>
          <p:cNvSpPr>
            <a:spLocks noGrp="1"/>
          </p:cNvSpPr>
          <p:nvPr>
            <p:ph type="sldNum" sz="quarter" idx="12"/>
          </p:nvPr>
        </p:nvSpPr>
        <p:spPr/>
        <p:txBody>
          <a:bodyPr/>
          <a:lstStyle/>
          <a:p>
            <a:fld id="{DC48A1B8-F1B5-412F-AC19-1C14D02838B2}" type="slidenum">
              <a:rPr lang="fa-IR" smtClean="0"/>
              <a:pPr/>
              <a:t>49</a:t>
            </a:fld>
            <a:endParaRPr lang="fa-IR"/>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85720" y="1000108"/>
            <a:ext cx="8429656"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
            </a:r>
            <a:br>
              <a:rPr kumimoji="0" lang="en-US" sz="20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b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کلیدهای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فشار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قوی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از نقطه</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نظر</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lang="fa-IR" sz="2400" dirty="0" smtClean="0">
                <a:solidFill>
                  <a:schemeClr val="bg1"/>
                </a:solidFill>
                <a:latin typeface="Aharoni" pitchFamily="2" charset="-79"/>
                <a:ea typeface="Times New Roman" pitchFamily="18" charset="0"/>
                <a:cs typeface="B Tabassom" pitchFamily="2" charset="-78"/>
              </a:rPr>
              <a:t>عایق به کار رفته در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محفظه</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قطع</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جرقه</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الکتریکی</a:t>
            </a:r>
            <a:r>
              <a:rPr kumimoji="0" lang="en-US"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(ARC)</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به</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انواع</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مختلفی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تقسیم</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می</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شود</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که</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عبارت</a:t>
            </a:r>
            <a:r>
              <a:rPr kumimoji="0" lang="ar-SA" sz="24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است از</a:t>
            </a:r>
            <a:r>
              <a:rPr kumimoji="0" lang="en-US" sz="24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t>
            </a:r>
            <a:endParaRPr kumimoji="0" lang="fa-IR"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الف</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کلیدهای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قدرت</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روغنی</a:t>
            </a: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کلیدهای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قدرت</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با</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محفظه </a:t>
            </a:r>
            <a:r>
              <a:rPr kumimoji="0" lang="ar-SA" sz="20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آبی</a:t>
            </a: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ج</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کلیدهای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قدرت</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قطع</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بادی</a:t>
            </a: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(AIRBLAST)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د</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کلیدهای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قدرت</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کم</a:t>
            </a:r>
            <a:r>
              <a:rPr kumimoji="0" lang="ar-SA" sz="2000" b="0" i="0" u="none" strike="noStrike" cap="none" normalizeH="0" baseline="0" dirty="0" smtClean="0">
                <a:ln>
                  <a:noFill/>
                </a:ln>
                <a:solidFill>
                  <a:srgbClr val="FFFF00"/>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روغن</a:t>
            </a:r>
            <a:r>
              <a:rPr kumimoji="0" lang="en-US" sz="20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  </a:t>
            </a: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(MINIMUM OIL)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ه</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کلیدهای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خلاء</a:t>
            </a: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(VACUUM)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r>
            <a:b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b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و</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کلیدهای</a:t>
            </a:r>
            <a:r>
              <a:rPr kumimoji="0" lang="ar-SA" sz="2000" b="0" i="0" u="none" strike="noStrike" cap="none" normalizeH="0" baseline="0" dirty="0" smtClean="0">
                <a:ln>
                  <a:noFill/>
                </a:ln>
                <a:solidFill>
                  <a:schemeClr val="bg1"/>
                </a:solidFill>
                <a:effectLst/>
                <a:latin typeface="Aharoni" pitchFamily="2" charset="-79"/>
                <a:ea typeface="Times New Roman" pitchFamily="18" charset="0"/>
                <a:cs typeface="B Tabassom" pitchFamily="2" charset="-78"/>
              </a:rPr>
              <a:t> </a:t>
            </a: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گازی</a:t>
            </a:r>
            <a:r>
              <a:rPr kumimoji="0" lang="fa-IR"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t>
            </a: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Tabassom" pitchFamily="2" charset="-78"/>
              </a:rPr>
              <a:t>     </a:t>
            </a:r>
            <a:r>
              <a:rPr kumimoji="0" lang="en-US" sz="2000" b="0" i="0" u="none" strike="noStrike" cap="none" normalizeH="0" baseline="0" dirty="0" smtClean="0">
                <a:ln>
                  <a:noFill/>
                </a:ln>
                <a:solidFill>
                  <a:srgbClr val="FFFF00"/>
                </a:solidFill>
                <a:effectLst/>
                <a:latin typeface="Tahoma" pitchFamily="34" charset="0"/>
                <a:ea typeface="Times New Roman" pitchFamily="18" charset="0"/>
                <a:cs typeface="B Tabassom" pitchFamily="2" charset="-78"/>
              </a:rPr>
              <a:t>SF6</a:t>
            </a:r>
            <a:endParaRPr kumimoji="0" lang="en-US" sz="4800" b="0" i="0" u="none" strike="noStrike" cap="none" normalizeH="0" baseline="0" dirty="0" smtClean="0">
              <a:ln>
                <a:noFill/>
              </a:ln>
              <a:solidFill>
                <a:srgbClr val="FFFF00"/>
              </a:solidFill>
              <a:effectLst/>
              <a:latin typeface="Arial" pitchFamily="34" charset="0"/>
              <a:cs typeface="B Tabassom" pitchFamily="2" charset="-78"/>
            </a:endParaRPr>
          </a:p>
        </p:txBody>
      </p:sp>
      <p:sp>
        <p:nvSpPr>
          <p:cNvPr id="4" name="Slide Number Placeholder 3"/>
          <p:cNvSpPr>
            <a:spLocks noGrp="1"/>
          </p:cNvSpPr>
          <p:nvPr>
            <p:ph type="sldNum" sz="quarter" idx="12"/>
          </p:nvPr>
        </p:nvSpPr>
        <p:spPr/>
        <p:txBody>
          <a:bodyPr/>
          <a:lstStyle/>
          <a:p>
            <a:fld id="{DC48A1B8-F1B5-412F-AC19-1C14D02838B2}" type="slidenum">
              <a:rPr lang="fa-IR" smtClean="0"/>
              <a:pPr/>
              <a:t>5</a:t>
            </a:fld>
            <a:endParaRPr lang="fa-IR"/>
          </a:p>
        </p:txBody>
      </p:sp>
      <p:sp>
        <p:nvSpPr>
          <p:cNvPr id="5" name="TextBox 4"/>
          <p:cNvSpPr txBox="1"/>
          <p:nvPr/>
        </p:nvSpPr>
        <p:spPr>
          <a:xfrm>
            <a:off x="785786" y="357166"/>
            <a:ext cx="7601761" cy="800219"/>
          </a:xfrm>
          <a:prstGeom prst="rect">
            <a:avLst/>
          </a:prstGeom>
          <a:noFill/>
        </p:spPr>
        <p:txBody>
          <a:bodyPr wrap="none" rtlCol="1">
            <a:spAutoFit/>
          </a:bodyPr>
          <a:lstStyle/>
          <a:p>
            <a:pPr lvl="0" algn="ctr"/>
            <a:r>
              <a:rPr lang="ar-SA" sz="2800" b="1" dirty="0" smtClean="0">
                <a:solidFill>
                  <a:schemeClr val="bg1"/>
                </a:solidFill>
                <a:latin typeface="Tahoma" pitchFamily="34" charset="0"/>
                <a:ea typeface="Times New Roman" pitchFamily="18" charset="0"/>
                <a:cs typeface="B Kamran" pitchFamily="2" charset="-78"/>
              </a:rPr>
              <a:t>تقسیم</a:t>
            </a:r>
            <a:r>
              <a:rPr lang="ar-SA" sz="2800" b="1" dirty="0" smtClean="0">
                <a:solidFill>
                  <a:schemeClr val="bg1"/>
                </a:solidFill>
                <a:latin typeface="Aharoni" pitchFamily="2" charset="-79"/>
                <a:ea typeface="Times New Roman" pitchFamily="18" charset="0"/>
                <a:cs typeface="B Kamran" pitchFamily="2" charset="-78"/>
              </a:rPr>
              <a:t> </a:t>
            </a:r>
            <a:r>
              <a:rPr lang="ar-SA" sz="2800" b="1" dirty="0" smtClean="0">
                <a:solidFill>
                  <a:schemeClr val="bg1"/>
                </a:solidFill>
                <a:latin typeface="Tahoma" pitchFamily="34" charset="0"/>
                <a:ea typeface="Times New Roman" pitchFamily="18" charset="0"/>
                <a:cs typeface="B Kamran" pitchFamily="2" charset="-78"/>
              </a:rPr>
              <a:t>بندی</a:t>
            </a:r>
            <a:r>
              <a:rPr lang="ar-SA" sz="2800" b="1" dirty="0" smtClean="0">
                <a:solidFill>
                  <a:schemeClr val="bg1"/>
                </a:solidFill>
                <a:latin typeface="Aharoni" pitchFamily="2" charset="-79"/>
                <a:ea typeface="Times New Roman" pitchFamily="18" charset="0"/>
                <a:cs typeface="B Kamran" pitchFamily="2" charset="-78"/>
              </a:rPr>
              <a:t> </a:t>
            </a:r>
            <a:r>
              <a:rPr lang="ar-SA" sz="2800" b="1" dirty="0" smtClean="0">
                <a:solidFill>
                  <a:schemeClr val="bg1"/>
                </a:solidFill>
                <a:latin typeface="Tahoma" pitchFamily="34" charset="0"/>
                <a:ea typeface="Times New Roman" pitchFamily="18" charset="0"/>
                <a:cs typeface="B Kamran" pitchFamily="2" charset="-78"/>
              </a:rPr>
              <a:t>کلیدها</a:t>
            </a:r>
            <a:r>
              <a:rPr lang="ar-SA" sz="2800" b="1" dirty="0" smtClean="0">
                <a:solidFill>
                  <a:schemeClr val="bg1"/>
                </a:solidFill>
                <a:latin typeface="Aharoni" pitchFamily="2" charset="-79"/>
                <a:ea typeface="Times New Roman" pitchFamily="18" charset="0"/>
                <a:cs typeface="B Kamran" pitchFamily="2" charset="-78"/>
              </a:rPr>
              <a:t> </a:t>
            </a:r>
            <a:r>
              <a:rPr lang="ar-SA" sz="2800" b="1" dirty="0" smtClean="0">
                <a:solidFill>
                  <a:schemeClr val="bg1"/>
                </a:solidFill>
                <a:latin typeface="Tahoma" pitchFamily="34" charset="0"/>
                <a:ea typeface="Times New Roman" pitchFamily="18" charset="0"/>
                <a:cs typeface="B Kamran" pitchFamily="2" charset="-78"/>
              </a:rPr>
              <a:t>از</a:t>
            </a:r>
            <a:r>
              <a:rPr lang="ar-SA" sz="2800" b="1" dirty="0" smtClean="0">
                <a:solidFill>
                  <a:schemeClr val="bg1"/>
                </a:solidFill>
                <a:latin typeface="Aharoni" pitchFamily="2" charset="-79"/>
                <a:ea typeface="Times New Roman" pitchFamily="18" charset="0"/>
                <a:cs typeface="B Kamran" pitchFamily="2" charset="-78"/>
              </a:rPr>
              <a:t> </a:t>
            </a:r>
            <a:r>
              <a:rPr lang="ar-SA" sz="2800" b="1" dirty="0" smtClean="0">
                <a:solidFill>
                  <a:schemeClr val="bg1"/>
                </a:solidFill>
                <a:latin typeface="Tahoma" pitchFamily="34" charset="0"/>
                <a:ea typeface="Times New Roman" pitchFamily="18" charset="0"/>
                <a:cs typeface="B Kamran" pitchFamily="2" charset="-78"/>
              </a:rPr>
              <a:t>نقطه</a:t>
            </a:r>
            <a:r>
              <a:rPr lang="ar-SA" sz="2800" b="1" dirty="0" smtClean="0">
                <a:solidFill>
                  <a:schemeClr val="bg1"/>
                </a:solidFill>
                <a:latin typeface="Aharoni" pitchFamily="2" charset="-79"/>
                <a:ea typeface="Times New Roman" pitchFamily="18" charset="0"/>
                <a:cs typeface="B Kamran" pitchFamily="2" charset="-78"/>
              </a:rPr>
              <a:t> </a:t>
            </a:r>
            <a:r>
              <a:rPr lang="ar-SA" sz="2800" b="1" dirty="0" smtClean="0">
                <a:solidFill>
                  <a:schemeClr val="bg1"/>
                </a:solidFill>
                <a:latin typeface="Tahoma" pitchFamily="34" charset="0"/>
                <a:ea typeface="Times New Roman" pitchFamily="18" charset="0"/>
                <a:cs typeface="B Kamran" pitchFamily="2" charset="-78"/>
              </a:rPr>
              <a:t>نظر</a:t>
            </a:r>
            <a:r>
              <a:rPr lang="fa-IR" sz="2800" b="1" dirty="0" smtClean="0">
                <a:solidFill>
                  <a:schemeClr val="bg1"/>
                </a:solidFill>
                <a:latin typeface="Tahoma" pitchFamily="34" charset="0"/>
                <a:ea typeface="Times New Roman" pitchFamily="18" charset="0"/>
                <a:cs typeface="B Kamran" pitchFamily="2" charset="-78"/>
              </a:rPr>
              <a:t> عایق به کار رفته در</a:t>
            </a:r>
            <a:r>
              <a:rPr lang="ar-SA" sz="2800" b="1" dirty="0" smtClean="0">
                <a:solidFill>
                  <a:schemeClr val="bg1"/>
                </a:solidFill>
                <a:latin typeface="Aharoni" pitchFamily="2" charset="-79"/>
                <a:ea typeface="Times New Roman" pitchFamily="18" charset="0"/>
                <a:cs typeface="B Kamran" pitchFamily="2" charset="-78"/>
              </a:rPr>
              <a:t> </a:t>
            </a:r>
            <a:r>
              <a:rPr lang="ar-SA" sz="2800" b="1" dirty="0" smtClean="0">
                <a:solidFill>
                  <a:schemeClr val="bg1"/>
                </a:solidFill>
                <a:latin typeface="Tahoma" pitchFamily="34" charset="0"/>
                <a:ea typeface="Times New Roman" pitchFamily="18" charset="0"/>
                <a:cs typeface="B Kamran" pitchFamily="2" charset="-78"/>
              </a:rPr>
              <a:t>محفظه</a:t>
            </a:r>
            <a:r>
              <a:rPr lang="ar-SA" sz="2800" b="1" dirty="0" smtClean="0">
                <a:solidFill>
                  <a:schemeClr val="bg1"/>
                </a:solidFill>
                <a:latin typeface="Aharoni" pitchFamily="2" charset="-79"/>
                <a:ea typeface="Times New Roman" pitchFamily="18" charset="0"/>
                <a:cs typeface="B Kamran" pitchFamily="2" charset="-78"/>
              </a:rPr>
              <a:t> </a:t>
            </a:r>
            <a:r>
              <a:rPr lang="ar-SA" sz="2800" b="1" dirty="0" smtClean="0">
                <a:solidFill>
                  <a:schemeClr val="bg1"/>
                </a:solidFill>
                <a:latin typeface="Tahoma" pitchFamily="34" charset="0"/>
                <a:ea typeface="Times New Roman" pitchFamily="18" charset="0"/>
                <a:cs typeface="B Kamran" pitchFamily="2" charset="-78"/>
              </a:rPr>
              <a:t>قطع</a:t>
            </a:r>
            <a:r>
              <a:rPr lang="ar-SA" sz="2800" b="1" dirty="0" smtClean="0">
                <a:solidFill>
                  <a:schemeClr val="bg1"/>
                </a:solidFill>
                <a:latin typeface="Aharoni" pitchFamily="2" charset="-79"/>
                <a:ea typeface="Times New Roman" pitchFamily="18" charset="0"/>
                <a:cs typeface="B Kamran" pitchFamily="2" charset="-78"/>
              </a:rPr>
              <a:t> </a:t>
            </a:r>
            <a:r>
              <a:rPr lang="ar-SA" sz="2800" b="1" dirty="0" smtClean="0">
                <a:solidFill>
                  <a:schemeClr val="bg1"/>
                </a:solidFill>
                <a:latin typeface="Tahoma" pitchFamily="34" charset="0"/>
                <a:ea typeface="Times New Roman" pitchFamily="18" charset="0"/>
                <a:cs typeface="B Kamran" pitchFamily="2" charset="-78"/>
              </a:rPr>
              <a:t>قوس</a:t>
            </a:r>
            <a:r>
              <a:rPr lang="ar-SA" sz="2800" b="1" dirty="0" smtClean="0">
                <a:solidFill>
                  <a:schemeClr val="bg1"/>
                </a:solidFill>
                <a:latin typeface="Aharoni" pitchFamily="2" charset="-79"/>
                <a:ea typeface="Times New Roman" pitchFamily="18" charset="0"/>
                <a:cs typeface="B Kamran" pitchFamily="2" charset="-78"/>
              </a:rPr>
              <a:t> </a:t>
            </a:r>
            <a:r>
              <a:rPr lang="ar-SA" sz="2800" b="1" dirty="0" smtClean="0">
                <a:solidFill>
                  <a:schemeClr val="bg1"/>
                </a:solidFill>
                <a:latin typeface="Tahoma" pitchFamily="34" charset="0"/>
                <a:ea typeface="Times New Roman" pitchFamily="18" charset="0"/>
                <a:cs typeface="B Kamran" pitchFamily="2" charset="-78"/>
              </a:rPr>
              <a:t>الکتریکی</a:t>
            </a:r>
            <a:endParaRPr lang="fa-IR" sz="2800" b="1" dirty="0" smtClean="0">
              <a:solidFill>
                <a:schemeClr val="bg1"/>
              </a:solidFill>
              <a:latin typeface="Tahoma" pitchFamily="34" charset="0"/>
              <a:ea typeface="Times New Roman" pitchFamily="18" charset="0"/>
              <a:cs typeface="B Kamran" pitchFamily="2" charset="-78"/>
            </a:endParaRPr>
          </a:p>
          <a:p>
            <a:endParaRPr lang="fa-IR" dirty="0"/>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071538" y="724801"/>
            <a:ext cx="5519524" cy="43396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مقایسه</a:t>
            </a:r>
            <a:r>
              <a:rPr kumimoji="0" lang="fa-IR" sz="3200" b="0" i="0" u="none" strike="noStrike" cap="none" normalizeH="0" dirty="0" smtClean="0">
                <a:ln>
                  <a:noFill/>
                </a:ln>
                <a:solidFill>
                  <a:schemeClr val="bg1"/>
                </a:solidFill>
                <a:effectLst/>
                <a:latin typeface="Tahoma" pitchFamily="34" charset="0"/>
                <a:ea typeface="Calibri" pitchFamily="34" charset="0"/>
                <a:cs typeface="B Tabassom" pitchFamily="2" charset="-78"/>
              </a:rPr>
              <a:t> ی کلید </a:t>
            </a:r>
            <a:endParaRPr kumimoji="0" lang="fa-IR" sz="3200" b="0" i="0" u="none" strike="noStrike" cap="none" normalizeH="0" baseline="0" dirty="0" smtClean="0">
              <a:ln>
                <a:noFill/>
              </a:ln>
              <a:solidFill>
                <a:schemeClr val="bg1"/>
              </a:solidFill>
              <a:effectLst/>
              <a:latin typeface="Tahoma" pitchFamily="34" charset="0"/>
              <a:ea typeface="Calibri" pitchFamily="34" charset="0"/>
              <a:cs typeface="B Tabassom"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fa-IR" sz="3200" dirty="0" smtClean="0">
              <a:solidFill>
                <a:schemeClr val="bg1"/>
              </a:solidFill>
              <a:latin typeface="Tahoma" pitchFamily="34" charset="0"/>
              <a:cs typeface="B Tabassom"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fa-IR" sz="3200" dirty="0">
              <a:solidFill>
                <a:schemeClr val="bg1"/>
              </a:solidFill>
              <a:latin typeface="Tahoma" pitchFamily="34" charset="0"/>
              <a:cs typeface="B Tabassom"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الف : مقایسه اقتصادی</a:t>
            </a:r>
            <a:endParaRPr kumimoji="0" lang="en-US" sz="20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3200" b="0" i="0" u="none" strike="noStrike" cap="none" normalizeH="0" baseline="0" dirty="0" smtClean="0">
              <a:ln>
                <a:noFill/>
              </a:ln>
              <a:solidFill>
                <a:schemeClr val="bg1"/>
              </a:solidFill>
              <a:effectLst/>
              <a:latin typeface="Tahoma" pitchFamily="34" charset="0"/>
              <a:ea typeface="Calibri" pitchFamily="34" charset="0"/>
              <a:cs typeface="B Tabassom"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ب : مقایسه فنی </a:t>
            </a:r>
            <a:endParaRPr kumimoji="0" lang="en-US" sz="20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3200" b="0" i="0" u="none" strike="noStrike" cap="none" normalizeH="0" baseline="0" dirty="0" smtClean="0">
              <a:ln>
                <a:noFill/>
              </a:ln>
              <a:solidFill>
                <a:schemeClr val="bg1"/>
              </a:solidFill>
              <a:effectLst/>
              <a:latin typeface="Tahoma" pitchFamily="34" charset="0"/>
              <a:ea typeface="Calibri" pitchFamily="34" charset="0"/>
              <a:cs typeface="B Tabassom"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ج : مقایسه بین مشخصه های اساسی و کاربردی </a:t>
            </a:r>
            <a:endParaRPr kumimoji="0" lang="fa-IR" sz="48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4" name="Slide Number Placeholder 3"/>
          <p:cNvSpPr>
            <a:spLocks noGrp="1"/>
          </p:cNvSpPr>
          <p:nvPr>
            <p:ph type="sldNum" sz="quarter" idx="12"/>
          </p:nvPr>
        </p:nvSpPr>
        <p:spPr/>
        <p:txBody>
          <a:bodyPr/>
          <a:lstStyle/>
          <a:p>
            <a:fld id="{DC48A1B8-F1B5-412F-AC19-1C14D02838B2}" type="slidenum">
              <a:rPr lang="fa-IR" smtClean="0"/>
              <a:pPr/>
              <a:t>50</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66685" y="571480"/>
            <a:ext cx="2348720" cy="707886"/>
          </a:xfrm>
          <a:prstGeom prst="rect">
            <a:avLst/>
          </a:prstGeom>
        </p:spPr>
        <p:txBody>
          <a:bodyPr wrap="none">
            <a:spAutoFit/>
          </a:bodyPr>
          <a:lstStyle/>
          <a:p>
            <a:r>
              <a:rPr lang="fa-IR" sz="4000" dirty="0" smtClean="0">
                <a:solidFill>
                  <a:schemeClr val="bg1"/>
                </a:solidFill>
                <a:cs typeface="B Kamran" pitchFamily="2" charset="-78"/>
              </a:rPr>
              <a:t>مقایسه اقتصادی</a:t>
            </a:r>
            <a:r>
              <a:rPr lang="en-US" sz="4000" dirty="0" smtClean="0">
                <a:solidFill>
                  <a:schemeClr val="bg1"/>
                </a:solidFill>
                <a:cs typeface="B Kamran" pitchFamily="2" charset="-78"/>
              </a:rPr>
              <a:t> </a:t>
            </a:r>
            <a:r>
              <a:rPr lang="fa-IR" sz="4000" dirty="0" smtClean="0">
                <a:solidFill>
                  <a:schemeClr val="bg1"/>
                </a:solidFill>
                <a:cs typeface="B Kamran" pitchFamily="2" charset="-78"/>
              </a:rPr>
              <a:t>:</a:t>
            </a:r>
            <a:endParaRPr lang="en-US" sz="4000" dirty="0">
              <a:solidFill>
                <a:schemeClr val="bg1"/>
              </a:solidFill>
              <a:cs typeface="B Kamran" pitchFamily="2" charset="-78"/>
            </a:endParaRPr>
          </a:p>
        </p:txBody>
      </p:sp>
      <p:sp>
        <p:nvSpPr>
          <p:cNvPr id="10241" name="Rectangle 1"/>
          <p:cNvSpPr>
            <a:spLocks noChangeArrowheads="1"/>
          </p:cNvSpPr>
          <p:nvPr/>
        </p:nvSpPr>
        <p:spPr bwMode="auto">
          <a:xfrm>
            <a:off x="285752" y="1573588"/>
            <a:ext cx="850109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انجام یک مقایسه اقتصادی بین انواع کلیدها به مقدار زیادی بستگس به مسائل مالی و بهره برداری دارد و لذا علاوه بر آگاهی از قیمت ها در اختیار داشتن اطلاعات  بهره برداری به خصوص در رابطه با آمار قطع و وصل های عادی و تحت اتصال کوتاه در منطقه ای که کلید مورد استفاده قرار می گیرد ضرورت تام دارد .</a:t>
            </a:r>
            <a:endParaRPr kumimoji="0" lang="fa-IR" sz="40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10242" name="Rectangle 2"/>
          <p:cNvSpPr>
            <a:spLocks noChangeArrowheads="1"/>
          </p:cNvSpPr>
          <p:nvPr/>
        </p:nvSpPr>
        <p:spPr bwMode="auto">
          <a:xfrm>
            <a:off x="2285984" y="3827696"/>
            <a:ext cx="6375463" cy="181588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کلیدهای با ده بار و یا بیشتر عمل قطع و وصل تحت خطا در سال</a:t>
            </a:r>
            <a:endParaRPr kumimoji="0" lang="en-US" sz="28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کلیدهای با پنج بار عمل قطع و وصل تحت خطا در سال</a:t>
            </a:r>
            <a:endParaRPr kumimoji="0" lang="en-US" sz="28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کلیدهای با دو بار عمل قطع و وصل تحت خطا در سال</a:t>
            </a:r>
            <a:endParaRPr kumimoji="0" lang="en-US" sz="28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کلیدهای با یک بار و یا کمتر عمل قطع و وصل تحت خطا در سال</a:t>
            </a:r>
            <a:endParaRPr kumimoji="0" lang="fa-IR" sz="44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6" name="Slide Number Placeholder 5"/>
          <p:cNvSpPr>
            <a:spLocks noGrp="1"/>
          </p:cNvSpPr>
          <p:nvPr>
            <p:ph type="sldNum" sz="quarter" idx="12"/>
          </p:nvPr>
        </p:nvSpPr>
        <p:spPr/>
        <p:txBody>
          <a:bodyPr/>
          <a:lstStyle/>
          <a:p>
            <a:fld id="{DC48A1B8-F1B5-412F-AC19-1C14D02838B2}" type="slidenum">
              <a:rPr lang="fa-IR" smtClean="0"/>
              <a:pPr/>
              <a:t>51</a:t>
            </a:fld>
            <a:endParaRPr lang="fa-IR"/>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285720" y="428628"/>
            <a:ext cx="8501090" cy="8572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smtClean="0">
                <a:ln>
                  <a:noFill/>
                </a:ln>
                <a:solidFill>
                  <a:schemeClr val="bg1"/>
                </a:solidFill>
                <a:effectLst/>
                <a:latin typeface="Tahoma" pitchFamily="34" charset="0"/>
                <a:ea typeface="Calibri" pitchFamily="34" charset="0"/>
                <a:cs typeface="B Tabassom" pitchFamily="2" charset="-78"/>
              </a:rPr>
              <a:t>اطالاعات دیگری که جهت  این مقایسه لازم است شامل قیمت انواع کلیدها ، قیمت لوازم یدکی آنها و تعداد قطع و وصل مجاز آنها می باشد :</a:t>
            </a:r>
            <a:endParaRPr kumimoji="0" lang="fa-IR" sz="4000" b="0" i="0" u="none" strike="noStrike" cap="none" normalizeH="0" baseline="0" smtClean="0">
              <a:ln>
                <a:noFill/>
              </a:ln>
              <a:solidFill>
                <a:schemeClr val="bg1"/>
              </a:solidFill>
              <a:effectLst/>
              <a:latin typeface="Arial" pitchFamily="34" charset="0"/>
              <a:cs typeface="B Tabassom" pitchFamily="2" charset="-78"/>
            </a:endParaRPr>
          </a:p>
        </p:txBody>
      </p:sp>
      <p:sp>
        <p:nvSpPr>
          <p:cNvPr id="9219" name="Rectangle 3"/>
          <p:cNvSpPr>
            <a:spLocks noChangeArrowheads="1"/>
          </p:cNvSpPr>
          <p:nvPr/>
        </p:nvSpPr>
        <p:spPr bwMode="auto">
          <a:xfrm>
            <a:off x="357158" y="1845784"/>
            <a:ext cx="842968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قیمت کلیدهای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و خلا در حال حاضر کم و بیش یکسان می باشد .</a:t>
            </a:r>
            <a:endParaRPr kumimoji="0" lang="en-US" sz="24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قیمت کلیدهای روغنی بین 20 تا 40 درصد بیشتر از کلیدهای دیگر می باشد .</a:t>
            </a:r>
            <a:endParaRPr kumimoji="0" lang="en-US" sz="24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قیمت لوازم یدکی مربوط به مکانیزم برای انواع مختلف کلید کم و بیش یکسان است و در مقایسه منظور نخواهد شد .</a:t>
            </a:r>
            <a:endParaRPr kumimoji="0" lang="en-US" sz="24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قیمت لوازم یدکی کلیدهای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 </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و روغنی جهت هر بار سرویس محفظه قطع 6 درصد کل قیمت کلید می باشد.</a:t>
            </a:r>
            <a:endParaRPr kumimoji="0" lang="en-US" sz="24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قیمت تعویض محفظه قطع در کلید خلا هر بار برای سه فاز معادل 30 درصد کل قیمت کلید می باشد.</a:t>
            </a:r>
            <a:endParaRPr kumimoji="0" lang="en-US" sz="24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تعداد قطع و وصل مجاز تحت خطا و بین دو سرویس برای کلید روغنی ،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و خلا به ترتیب 10 ، 30 و 60 بار در نظر گرفته شده و ضمنا فرض بر این است که عامل تعیین کننده قطع و وصل خطا می باشد ، گرچه در بعضی موارد هم بالعکس بوده و تعداد قطع و وصل عادی ضرورت سرویس را ایجاب می نماید.</a:t>
            </a:r>
            <a:endParaRPr kumimoji="0" lang="en-US" sz="24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نرخ بهره و تورم به ترتیب 10 و 70 درصد فرض شدده است.</a:t>
            </a:r>
            <a:endParaRPr kumimoji="0" lang="fa-IR" sz="24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5" name="Slide Number Placeholder 4"/>
          <p:cNvSpPr>
            <a:spLocks noGrp="1"/>
          </p:cNvSpPr>
          <p:nvPr>
            <p:ph type="sldNum" sz="quarter" idx="12"/>
          </p:nvPr>
        </p:nvSpPr>
        <p:spPr/>
        <p:txBody>
          <a:bodyPr/>
          <a:lstStyle/>
          <a:p>
            <a:fld id="{DC48A1B8-F1B5-412F-AC19-1C14D02838B2}" type="slidenum">
              <a:rPr lang="fa-IR" smtClean="0"/>
              <a:pPr/>
              <a:t>52</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705882"/>
            <a:ext cx="8286808" cy="5509200"/>
          </a:xfrm>
          <a:prstGeom prst="rect">
            <a:avLst/>
          </a:prstGeom>
        </p:spPr>
        <p:txBody>
          <a:bodyPr wrap="square">
            <a:spAutoFit/>
          </a:bodyPr>
          <a:lstStyle/>
          <a:p>
            <a:pPr algn="just"/>
            <a:r>
              <a:rPr lang="fa-IR" sz="3200" dirty="0" smtClean="0">
                <a:solidFill>
                  <a:schemeClr val="bg1"/>
                </a:solidFill>
                <a:cs typeface="B Tabassom" pitchFamily="2" charset="-78"/>
              </a:rPr>
              <a:t>در یک نتیجه گیری کلی و خیلی صریح عدم اقتصادی بودن کلیدهای روغنی در مقابل  سایر کلیدها  ، حتی  با قیمت های یکسان مشخص می گردد مگر اینکه قیمت این نوع کلیدها کمتر از سایر انواع باشد که در آن صورت بایستی در مقایسه به حساب آیند . لذا تنها مقایسه دو نوع کلیدهای خلا و </a:t>
            </a:r>
            <a:r>
              <a:rPr lang="en-US" sz="3200" dirty="0" smtClean="0">
                <a:solidFill>
                  <a:schemeClr val="bg1"/>
                </a:solidFill>
                <a:cs typeface="B Tabassom" pitchFamily="2" charset="-78"/>
              </a:rPr>
              <a:t>SF6 </a:t>
            </a:r>
            <a:r>
              <a:rPr lang="fa-IR" sz="3200" dirty="0" smtClean="0">
                <a:solidFill>
                  <a:schemeClr val="bg1"/>
                </a:solidFill>
                <a:cs typeface="B Tabassom" pitchFamily="2" charset="-78"/>
              </a:rPr>
              <a:t> مد نظر خواهد بود که با فرض یکسان بودن قیمت اولیه ، احتساب قیمت های تعمیر و نگهداری ، این نتیجه بدست می آید که در مواردی که تعداد قطع و وصل زیاد است و تعویض محفظه قطع خلا لازم باشد این کلیدها اقتصادی نبوده و در مواردی که تعداد قطع و وصل تحت خطا کمتر از دو بار در سال باشد و بخصوص در مواردیکه تعداد قطع و وصل های عادی زیاد باشد مانند کابل های شهری و کوره های قوسی کلیدهای خلا اقتصادی می باشند.</a:t>
            </a:r>
            <a:endParaRPr lang="en-US" sz="3200" dirty="0">
              <a:solidFill>
                <a:schemeClr val="bg1"/>
              </a:solidFill>
              <a:cs typeface="B Tabassom" pitchFamily="2" charset="-78"/>
            </a:endParaRPr>
          </a:p>
        </p:txBody>
      </p:sp>
      <p:sp>
        <p:nvSpPr>
          <p:cNvPr id="4" name="Slide Number Placeholder 3"/>
          <p:cNvSpPr>
            <a:spLocks noGrp="1"/>
          </p:cNvSpPr>
          <p:nvPr>
            <p:ph type="sldNum" sz="quarter" idx="12"/>
          </p:nvPr>
        </p:nvSpPr>
        <p:spPr/>
        <p:txBody>
          <a:bodyPr/>
          <a:lstStyle/>
          <a:p>
            <a:fld id="{DC48A1B8-F1B5-412F-AC19-1C14D02838B2}" type="slidenum">
              <a:rPr lang="fa-IR" smtClean="0"/>
              <a:pPr/>
              <a:t>53</a:t>
            </a:fld>
            <a:endParaRPr lang="fa-IR"/>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28578" y="428604"/>
            <a:ext cx="1805302" cy="707886"/>
          </a:xfrm>
          <a:prstGeom prst="rect">
            <a:avLst/>
          </a:prstGeom>
        </p:spPr>
        <p:txBody>
          <a:bodyPr wrap="none">
            <a:spAutoFit/>
          </a:bodyPr>
          <a:lstStyle/>
          <a:p>
            <a:r>
              <a:rPr lang="fa-IR" sz="4000" dirty="0" smtClean="0">
                <a:solidFill>
                  <a:schemeClr val="bg1"/>
                </a:solidFill>
                <a:cs typeface="B Kamran" pitchFamily="2" charset="-78"/>
              </a:rPr>
              <a:t>مقایسه فنی :</a:t>
            </a:r>
            <a:endParaRPr lang="en-US" sz="4000" dirty="0">
              <a:solidFill>
                <a:schemeClr val="bg1"/>
              </a:solidFill>
              <a:cs typeface="B Kamran" pitchFamily="2" charset="-78"/>
            </a:endParaRPr>
          </a:p>
        </p:txBody>
      </p:sp>
      <p:sp>
        <p:nvSpPr>
          <p:cNvPr id="3" name="TextBox 2"/>
          <p:cNvSpPr txBox="1"/>
          <p:nvPr/>
        </p:nvSpPr>
        <p:spPr>
          <a:xfrm>
            <a:off x="3357554" y="1857364"/>
            <a:ext cx="4714908" cy="369332"/>
          </a:xfrm>
          <a:prstGeom prst="rect">
            <a:avLst/>
          </a:prstGeom>
          <a:noFill/>
        </p:spPr>
        <p:txBody>
          <a:bodyPr wrap="square" rtlCol="0">
            <a:spAutoFit/>
          </a:bodyPr>
          <a:lstStyle/>
          <a:p>
            <a:endParaRPr lang="en-US" dirty="0">
              <a:solidFill>
                <a:schemeClr val="bg1"/>
              </a:solidFill>
            </a:endParaRPr>
          </a:p>
        </p:txBody>
      </p:sp>
      <p:sp>
        <p:nvSpPr>
          <p:cNvPr id="47105" name="Rectangle 1"/>
          <p:cNvSpPr>
            <a:spLocks noChangeArrowheads="1"/>
          </p:cNvSpPr>
          <p:nvPr/>
        </p:nvSpPr>
        <p:spPr bwMode="auto">
          <a:xfrm>
            <a:off x="571473" y="1500175"/>
            <a:ext cx="800105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1- مشخصه های عمده کلیدهای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در انواع جدید کلیدهای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از نوع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Self Extinguish</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جهت قطع و وصل انرژی کمی لازم است.</a:t>
            </a:r>
            <a:endParaRPr kumimoji="0" lang="en-US" sz="24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کلیه مولکول های تجزیه شده پس از خاموش شدن قوس ترکیب مجدد شده و کسر گاز حاصل نمی گردد.</a:t>
            </a:r>
            <a:endParaRPr kumimoji="0" lang="en-US" sz="24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فشار گاز قابل کنترل می باشد.</a:t>
            </a:r>
            <a:endParaRPr kumimoji="0" lang="en-US" sz="24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گاز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به سادگی یونیزه شده و خاصیت هدایت پلاسما تا درجه حرارت های پایین برقرار    می نماید و این خاصیت ، مشکل ناپایداری قوس و قطع ناگهانی آن را و نهایتا اشکال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current  chopping</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و اضافه ولتاژهای ناشی از آن را به مقدار زیادی کاهش می دهد.</a:t>
            </a:r>
            <a:endParaRPr kumimoji="0" lang="en-US" sz="2400"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جریانهای گذرا و با فرکانس های بالا که در بعضی از قطع و وصل ها بوجود می آیند در کلیدهای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400" b="0" i="0" u="none" strike="noStrike" cap="none" normalizeH="0" dirty="0" smtClean="0">
                <a:ln>
                  <a:noFill/>
                </a:ln>
                <a:solidFill>
                  <a:schemeClr val="bg1"/>
                </a:solidFill>
                <a:effectLst/>
                <a:latin typeface="Tahoma" pitchFamily="34" charset="0"/>
                <a:ea typeface="Calibri" pitchFamily="34" charset="0"/>
                <a:cs typeface="B Tabassom" pitchFamily="2" charset="-78"/>
              </a:rPr>
              <a:t> </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در زمانی که مقدار جریان کم می باشد قطع می گردند و لذا اضافه ولتاژ خطرناکی در بر ندارند.</a:t>
            </a:r>
            <a:endParaRPr kumimoji="0" lang="en-US" sz="24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6" name="Slide Number Placeholder 5"/>
          <p:cNvSpPr>
            <a:spLocks noGrp="1"/>
          </p:cNvSpPr>
          <p:nvPr>
            <p:ph type="sldNum" sz="quarter" idx="12"/>
          </p:nvPr>
        </p:nvSpPr>
        <p:spPr/>
        <p:txBody>
          <a:bodyPr/>
          <a:lstStyle/>
          <a:p>
            <a:fld id="{DC48A1B8-F1B5-412F-AC19-1C14D02838B2}" type="slidenum">
              <a:rPr lang="fa-IR" smtClean="0"/>
              <a:pPr/>
              <a:t>54</a:t>
            </a:fld>
            <a:endParaRPr lang="fa-IR"/>
          </a:p>
        </p:txBody>
      </p:sp>
      <p:sp>
        <p:nvSpPr>
          <p:cNvPr id="4" name="Footer Placeholder 3"/>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028343"/>
            <a:ext cx="7929618" cy="4401205"/>
          </a:xfrm>
          <a:prstGeom prst="rect">
            <a:avLst/>
          </a:prstGeom>
        </p:spPr>
        <p:txBody>
          <a:bodyPr wrap="square">
            <a:spAutoFit/>
          </a:bodyPr>
          <a:lstStyle/>
          <a:p>
            <a:pPr lvl="0" algn="just" eaLnBrk="0" fontAlgn="base" hangingPunct="0">
              <a:spcBef>
                <a:spcPct val="0"/>
              </a:spcBef>
              <a:spcAft>
                <a:spcPct val="0"/>
              </a:spcAft>
            </a:pPr>
            <a:r>
              <a:rPr lang="fa-IR" sz="2800" dirty="0" smtClean="0">
                <a:solidFill>
                  <a:schemeClr val="bg1"/>
                </a:solidFill>
                <a:latin typeface="Tahoma" pitchFamily="34" charset="0"/>
                <a:ea typeface="Calibri" pitchFamily="34" charset="0"/>
                <a:cs typeface="B Tabassom" pitchFamily="2" charset="-78"/>
              </a:rPr>
              <a:t>2- مشخصه های عمده کلیدهای خلا :</a:t>
            </a:r>
          </a:p>
          <a:p>
            <a:pPr lvl="0" algn="just" eaLnBrk="0" fontAlgn="base" hangingPunct="0">
              <a:spcBef>
                <a:spcPct val="0"/>
              </a:spcBef>
              <a:spcAft>
                <a:spcPct val="0"/>
              </a:spcAft>
            </a:pPr>
            <a:endParaRPr lang="en-US" sz="2800" dirty="0" smtClean="0">
              <a:solidFill>
                <a:schemeClr val="bg1"/>
              </a:solidFill>
              <a:latin typeface="Arial" pitchFamily="34" charset="0"/>
              <a:cs typeface="B Tabassom" pitchFamily="2" charset="-78"/>
            </a:endParaRPr>
          </a:p>
          <a:p>
            <a:pPr lvl="0" algn="just" eaLnBrk="0" fontAlgn="base" hangingPunct="0">
              <a:spcBef>
                <a:spcPct val="0"/>
              </a:spcBef>
              <a:spcAft>
                <a:spcPct val="0"/>
              </a:spcAft>
              <a:buFontTx/>
              <a:buChar char="•"/>
            </a:pPr>
            <a:r>
              <a:rPr lang="fa-IR" sz="2800" dirty="0" smtClean="0">
                <a:solidFill>
                  <a:schemeClr val="bg1"/>
                </a:solidFill>
                <a:latin typeface="Tahoma" pitchFamily="34" charset="0"/>
                <a:ea typeface="Calibri" pitchFamily="34" charset="0"/>
                <a:cs typeface="B Tabassom" pitchFamily="2" charset="-78"/>
              </a:rPr>
              <a:t>انرژی کم مکانیزم به علت فاصله کم بین کنتاکت ها و سرعت کم .</a:t>
            </a:r>
            <a:endParaRPr lang="en-US" sz="2800" dirty="0" smtClean="0">
              <a:solidFill>
                <a:schemeClr val="bg1"/>
              </a:solidFill>
              <a:latin typeface="Arial" pitchFamily="34" charset="0"/>
              <a:cs typeface="B Tabassom" pitchFamily="2" charset="-78"/>
            </a:endParaRPr>
          </a:p>
          <a:p>
            <a:pPr lvl="0" algn="just" eaLnBrk="0" fontAlgn="base" hangingPunct="0">
              <a:spcBef>
                <a:spcPct val="0"/>
              </a:spcBef>
              <a:spcAft>
                <a:spcPct val="0"/>
              </a:spcAft>
              <a:buFontTx/>
              <a:buChar char="•"/>
            </a:pPr>
            <a:r>
              <a:rPr lang="fa-IR" sz="2800" dirty="0" smtClean="0">
                <a:solidFill>
                  <a:schemeClr val="bg1"/>
                </a:solidFill>
                <a:latin typeface="Tahoma" pitchFamily="34" charset="0"/>
                <a:ea typeface="Calibri" pitchFamily="34" charset="0"/>
                <a:cs typeface="B Tabassom" pitchFamily="2" charset="-78"/>
              </a:rPr>
              <a:t>به علت حرکت قوس در سطح کنتاکت فرسایش کمتر شده و نشت مجدد تقریبا تمامی بخارفلز پس از خاموش شدن قوس نیز طول عمر بیشتری را به همراه دارد.</a:t>
            </a:r>
            <a:endParaRPr lang="en-US" sz="2800" dirty="0" smtClean="0">
              <a:solidFill>
                <a:schemeClr val="bg1"/>
              </a:solidFill>
              <a:latin typeface="Arial" pitchFamily="34" charset="0"/>
              <a:cs typeface="B Tabassom" pitchFamily="2" charset="-78"/>
            </a:endParaRPr>
          </a:p>
          <a:p>
            <a:pPr lvl="0" algn="just" eaLnBrk="0" fontAlgn="base" hangingPunct="0">
              <a:spcBef>
                <a:spcPct val="0"/>
              </a:spcBef>
              <a:spcAft>
                <a:spcPct val="0"/>
              </a:spcAft>
              <a:buFontTx/>
              <a:buChar char="•"/>
            </a:pPr>
            <a:r>
              <a:rPr lang="fa-IR" sz="2800" dirty="0" smtClean="0">
                <a:solidFill>
                  <a:schemeClr val="bg1"/>
                </a:solidFill>
                <a:latin typeface="Tahoma" pitchFamily="34" charset="0"/>
                <a:ea typeface="Calibri" pitchFamily="34" charset="0"/>
                <a:cs typeface="B Tabassom" pitchFamily="2" charset="-78"/>
              </a:rPr>
              <a:t>کنتاکت های از جنس کروم و مس در زمینه پدیده </a:t>
            </a:r>
            <a:r>
              <a:rPr lang="en-US" sz="2800" dirty="0" smtClean="0">
                <a:solidFill>
                  <a:schemeClr val="bg1"/>
                </a:solidFill>
                <a:latin typeface="Tahoma" pitchFamily="34" charset="0"/>
                <a:ea typeface="Calibri" pitchFamily="34" charset="0"/>
                <a:cs typeface="B Tabassom" pitchFamily="2" charset="-78"/>
              </a:rPr>
              <a:t>current chopping</a:t>
            </a:r>
            <a:r>
              <a:rPr lang="fa-IR" sz="2800" dirty="0" smtClean="0">
                <a:solidFill>
                  <a:schemeClr val="bg1"/>
                </a:solidFill>
                <a:latin typeface="Tahoma" pitchFamily="34" charset="0"/>
                <a:ea typeface="Calibri" pitchFamily="34" charset="0"/>
                <a:cs typeface="B Tabassom" pitchFamily="2" charset="-78"/>
              </a:rPr>
              <a:t> وضعیت مطلوبی ارائه می دهند و مشکل اضافه ولتاژ به مقدار زیادی حل است.</a:t>
            </a:r>
            <a:endParaRPr lang="en-US" sz="2800" dirty="0" smtClean="0">
              <a:solidFill>
                <a:schemeClr val="bg1"/>
              </a:solidFill>
              <a:latin typeface="Arial" pitchFamily="34" charset="0"/>
              <a:cs typeface="B Tabassom" pitchFamily="2" charset="-78"/>
            </a:endParaRPr>
          </a:p>
          <a:p>
            <a:pPr lvl="0" algn="just" eaLnBrk="0" fontAlgn="base" hangingPunct="0">
              <a:spcBef>
                <a:spcPct val="0"/>
              </a:spcBef>
              <a:spcAft>
                <a:spcPct val="0"/>
              </a:spcAft>
              <a:buFontTx/>
              <a:buChar char="•"/>
            </a:pPr>
            <a:r>
              <a:rPr lang="fa-IR" sz="2800" dirty="0" smtClean="0">
                <a:solidFill>
                  <a:schemeClr val="bg1"/>
                </a:solidFill>
                <a:latin typeface="Tahoma" pitchFamily="34" charset="0"/>
                <a:ea typeface="Calibri" pitchFamily="34" charset="0"/>
                <a:cs typeface="B Tabassom" pitchFamily="2" charset="-78"/>
              </a:rPr>
              <a:t>خاصیت دی الکتریکی خلا خیلی سریع به حالت اولیه برگشته و  لذا سوئیچینگ در </a:t>
            </a:r>
            <a:r>
              <a:rPr lang="en-US" sz="2800" dirty="0" smtClean="0">
                <a:solidFill>
                  <a:schemeClr val="bg1"/>
                </a:solidFill>
                <a:latin typeface="Tahoma" pitchFamily="34" charset="0"/>
                <a:ea typeface="Calibri" pitchFamily="34" charset="0"/>
                <a:cs typeface="B Tabassom" pitchFamily="2" charset="-78"/>
              </a:rPr>
              <a:t>R.V.</a:t>
            </a:r>
            <a:r>
              <a:rPr lang="fa-IR" sz="2800" dirty="0" smtClean="0">
                <a:solidFill>
                  <a:schemeClr val="bg1"/>
                </a:solidFill>
                <a:latin typeface="Tahoma" pitchFamily="34" charset="0"/>
                <a:ea typeface="Calibri" pitchFamily="34" charset="0"/>
                <a:cs typeface="B Tabassom" pitchFamily="2" charset="-78"/>
              </a:rPr>
              <a:t> بالا امکان پذیر است .</a:t>
            </a:r>
            <a:endParaRPr lang="en-US" sz="2800" dirty="0" smtClean="0">
              <a:solidFill>
                <a:schemeClr val="bg1"/>
              </a:solidFill>
              <a:latin typeface="Arial" pitchFamily="34" charset="0"/>
              <a:cs typeface="B Tabassom" pitchFamily="2" charset="-78"/>
            </a:endParaRPr>
          </a:p>
          <a:p>
            <a:pPr lvl="0" algn="just" eaLnBrk="0" fontAlgn="base" hangingPunct="0">
              <a:spcBef>
                <a:spcPct val="0"/>
              </a:spcBef>
              <a:spcAft>
                <a:spcPct val="0"/>
              </a:spcAft>
              <a:buFontTx/>
              <a:buChar char="•"/>
            </a:pPr>
            <a:r>
              <a:rPr lang="fa-IR" sz="2800" dirty="0" smtClean="0">
                <a:solidFill>
                  <a:schemeClr val="bg1"/>
                </a:solidFill>
                <a:latin typeface="Tahoma" pitchFamily="34" charset="0"/>
                <a:ea typeface="Calibri" pitchFamily="34" charset="0"/>
                <a:cs typeface="B Tabassom" pitchFamily="2" charset="-78"/>
              </a:rPr>
              <a:t>محفظه قطع کاملا آب بندی بوده و در طول عمر آن نیازی به بازدید ندارد.</a:t>
            </a:r>
            <a:endParaRPr lang="en-US" sz="2800" dirty="0" smtClean="0">
              <a:solidFill>
                <a:schemeClr val="bg1"/>
              </a:solidFill>
              <a:latin typeface="Arial" pitchFamily="34" charset="0"/>
              <a:cs typeface="B Tabassom" pitchFamily="2" charset="-78"/>
            </a:endParaRPr>
          </a:p>
        </p:txBody>
      </p:sp>
      <p:sp>
        <p:nvSpPr>
          <p:cNvPr id="4" name="Slide Number Placeholder 3"/>
          <p:cNvSpPr>
            <a:spLocks noGrp="1"/>
          </p:cNvSpPr>
          <p:nvPr>
            <p:ph type="sldNum" sz="quarter" idx="12"/>
          </p:nvPr>
        </p:nvSpPr>
        <p:spPr/>
        <p:txBody>
          <a:bodyPr/>
          <a:lstStyle/>
          <a:p>
            <a:fld id="{DC48A1B8-F1B5-412F-AC19-1C14D02838B2}" type="slidenum">
              <a:rPr lang="fa-IR" smtClean="0"/>
              <a:pPr/>
              <a:t>55</a:t>
            </a:fld>
            <a:endParaRPr lang="fa-IR"/>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4843" y="571480"/>
            <a:ext cx="4059124" cy="523220"/>
          </a:xfrm>
          <a:prstGeom prst="rect">
            <a:avLst/>
          </a:prstGeom>
        </p:spPr>
        <p:txBody>
          <a:bodyPr wrap="none">
            <a:spAutoFit/>
          </a:bodyPr>
          <a:lstStyle/>
          <a:p>
            <a:r>
              <a:rPr lang="fa-IR" sz="2800" dirty="0" smtClean="0">
                <a:solidFill>
                  <a:schemeClr val="bg1"/>
                </a:solidFill>
                <a:latin typeface="Tahoma" pitchFamily="34" charset="0"/>
                <a:ea typeface="Calibri" pitchFamily="34" charset="0"/>
                <a:cs typeface="B Kamran" pitchFamily="2" charset="-78"/>
              </a:rPr>
              <a:t>مقایسه بین مشخصه های اساسی و کاربردی: </a:t>
            </a:r>
            <a:endParaRPr lang="en-US" sz="2800" dirty="0">
              <a:cs typeface="B Kamran" pitchFamily="2" charset="-78"/>
            </a:endParaRPr>
          </a:p>
        </p:txBody>
      </p:sp>
      <p:sp>
        <p:nvSpPr>
          <p:cNvPr id="3" name="Rectangle 2"/>
          <p:cNvSpPr/>
          <p:nvPr/>
        </p:nvSpPr>
        <p:spPr>
          <a:xfrm>
            <a:off x="714348" y="1357298"/>
            <a:ext cx="7929618" cy="1384995"/>
          </a:xfrm>
          <a:prstGeom prst="rect">
            <a:avLst/>
          </a:prstGeom>
        </p:spPr>
        <p:txBody>
          <a:bodyPr wrap="square">
            <a:spAutoFit/>
          </a:bodyPr>
          <a:lstStyle/>
          <a:p>
            <a:r>
              <a:rPr lang="fa-IR" sz="2800" dirty="0" smtClean="0">
                <a:solidFill>
                  <a:schemeClr val="bg1"/>
                </a:solidFill>
                <a:cs typeface="B Tabassom" pitchFamily="2" charset="-78"/>
              </a:rPr>
              <a:t>با توجه به بررسی های به عمل آمده در بخش های قبلی  در این بخش به یک مطاعه مقایسه ای بین مشخصات اساسی و کاربردی انواع کلیدها پرداخته خواهد شد.</a:t>
            </a:r>
            <a:endParaRPr lang="en-US" sz="2800" dirty="0">
              <a:solidFill>
                <a:schemeClr val="bg1"/>
              </a:solidFill>
              <a:cs typeface="B Tabassom" pitchFamily="2" charset="-78"/>
            </a:endParaRPr>
          </a:p>
        </p:txBody>
      </p:sp>
      <p:sp>
        <p:nvSpPr>
          <p:cNvPr id="5121" name="Rectangle 1"/>
          <p:cNvSpPr>
            <a:spLocks noChangeArrowheads="1"/>
          </p:cNvSpPr>
          <p:nvPr/>
        </p:nvSpPr>
        <p:spPr bwMode="auto">
          <a:xfrm>
            <a:off x="4913248" y="3048656"/>
            <a:ext cx="358784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i="0" u="none" strike="noStrike" cap="none" normalizeH="0" baseline="0" dirty="0" smtClean="0">
                <a:ln>
                  <a:noFill/>
                </a:ln>
                <a:solidFill>
                  <a:schemeClr val="bg1"/>
                </a:solidFill>
                <a:effectLst/>
                <a:latin typeface="Tahoma" pitchFamily="34" charset="0"/>
                <a:ea typeface="Calibri" pitchFamily="34" charset="0"/>
                <a:cs typeface="B Kamran" pitchFamily="2" charset="-78"/>
              </a:rPr>
              <a:t>1- تعداد عملکرد در اتصال کوتااه نامی :</a:t>
            </a:r>
            <a:endParaRPr kumimoji="0" lang="fa-IR" sz="4400" i="0" u="none" strike="noStrike" cap="none" normalizeH="0" baseline="0" dirty="0" smtClean="0">
              <a:ln>
                <a:noFill/>
              </a:ln>
              <a:solidFill>
                <a:schemeClr val="bg1"/>
              </a:solidFill>
              <a:effectLst/>
              <a:latin typeface="Arial" pitchFamily="34" charset="0"/>
              <a:cs typeface="B Kamran" pitchFamily="2" charset="-78"/>
            </a:endParaRPr>
          </a:p>
        </p:txBody>
      </p:sp>
      <p:sp>
        <p:nvSpPr>
          <p:cNvPr id="5122" name="Rectangle 2"/>
          <p:cNvSpPr>
            <a:spLocks noChangeArrowheads="1"/>
          </p:cNvSpPr>
          <p:nvPr/>
        </p:nvSpPr>
        <p:spPr bwMode="auto">
          <a:xfrm>
            <a:off x="642910" y="3643314"/>
            <a:ext cx="792961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این خصیصه در مورد کلیدهای خلا در حد بالایی و متجاوز از 50 بار می باشد و حتی اخیرا تا 100 بار عملکرد بدون نیاز به تعمیر و تعویض قطعات می باشد. در مورد کلیدهای </a:t>
            </a:r>
            <a:r>
              <a:rPr kumimoji="0" lang="en-US"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این عدد در حدود 30 بوده و بطور کلی نسبت 2 تا 3 برابر عملکرد بیشتر خلا نسبت به </a:t>
            </a:r>
            <a:r>
              <a:rPr kumimoji="0" lang="en-US"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و </a:t>
            </a:r>
            <a:r>
              <a:rPr kumimoji="0" lang="en-US"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نسبت به کلید روغنی معیار خوبی به دست  می دهد.</a:t>
            </a:r>
            <a:endParaRPr kumimoji="0" lang="fa-IR" sz="44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7" name="Slide Number Placeholder 6"/>
          <p:cNvSpPr>
            <a:spLocks noGrp="1"/>
          </p:cNvSpPr>
          <p:nvPr>
            <p:ph type="sldNum" sz="quarter" idx="12"/>
          </p:nvPr>
        </p:nvSpPr>
        <p:spPr/>
        <p:txBody>
          <a:bodyPr/>
          <a:lstStyle/>
          <a:p>
            <a:fld id="{DC48A1B8-F1B5-412F-AC19-1C14D02838B2}" type="slidenum">
              <a:rPr lang="fa-IR" smtClean="0"/>
              <a:pPr/>
              <a:t>56</a:t>
            </a:fld>
            <a:endParaRPr lang="fa-IR"/>
          </a:p>
        </p:txBody>
      </p:sp>
      <p:sp>
        <p:nvSpPr>
          <p:cNvPr id="4" name="Footer Placeholder 3"/>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5462381" y="571480"/>
            <a:ext cx="319345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Kamran" pitchFamily="2" charset="-78"/>
              </a:rPr>
              <a:t>2- تعداد عملکرد در جریان نامی :</a:t>
            </a:r>
            <a:endParaRPr kumimoji="0" lang="fa-IR" sz="4400" b="0" i="0" u="none" strike="noStrike" cap="none" normalizeH="0" baseline="0" dirty="0" smtClean="0">
              <a:ln>
                <a:noFill/>
              </a:ln>
              <a:solidFill>
                <a:schemeClr val="bg1"/>
              </a:solidFill>
              <a:effectLst/>
              <a:latin typeface="Arial" pitchFamily="34" charset="0"/>
              <a:cs typeface="B Kamran" pitchFamily="2" charset="-78"/>
            </a:endParaRPr>
          </a:p>
        </p:txBody>
      </p:sp>
      <p:sp>
        <p:nvSpPr>
          <p:cNvPr id="4098" name="Rectangle 2"/>
          <p:cNvSpPr>
            <a:spLocks noChangeArrowheads="1"/>
          </p:cNvSpPr>
          <p:nvPr/>
        </p:nvSpPr>
        <p:spPr bwMode="auto">
          <a:xfrm>
            <a:off x="500034" y="1142985"/>
            <a:ext cx="821537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این تعداد برای کلیدهای خلا تا 20000 و کلیدهای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تا 10000 و نسبت فوق الذکر کم وبیش حاکم می باشد.</a:t>
            </a:r>
            <a:endParaRPr kumimoji="0" lang="fa-IR" sz="40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4099" name="Rectangle 3"/>
          <p:cNvSpPr>
            <a:spLocks noChangeArrowheads="1"/>
          </p:cNvSpPr>
          <p:nvPr/>
        </p:nvSpPr>
        <p:spPr bwMode="auto">
          <a:xfrm>
            <a:off x="3929057" y="2405714"/>
            <a:ext cx="475215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Kamran" pitchFamily="2" charset="-78"/>
              </a:rPr>
              <a:t>3- تعداد عملکرد قبل از نیاز به سرویس مکانیزم :</a:t>
            </a:r>
            <a:endParaRPr kumimoji="0" lang="fa-IR" sz="4400" b="0" i="0" u="none" strike="noStrike" cap="none" normalizeH="0" baseline="0" dirty="0" smtClean="0">
              <a:ln>
                <a:noFill/>
              </a:ln>
              <a:solidFill>
                <a:schemeClr val="bg1"/>
              </a:solidFill>
              <a:effectLst/>
              <a:latin typeface="Arial" pitchFamily="34" charset="0"/>
              <a:cs typeface="B Kamran" pitchFamily="2" charset="-78"/>
            </a:endParaRPr>
          </a:p>
        </p:txBody>
      </p:sp>
      <p:sp>
        <p:nvSpPr>
          <p:cNvPr id="4100" name="Rectangle 4"/>
          <p:cNvSpPr>
            <a:spLocks noChangeArrowheads="1"/>
          </p:cNvSpPr>
          <p:nvPr/>
        </p:nvSpPr>
        <p:spPr bwMode="auto">
          <a:xfrm>
            <a:off x="500034" y="3000373"/>
            <a:ext cx="821537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این مطلب در مورد کلیدهای خلا به علت نیاز به انرزی کم جهت قطع و وصل تا حد 20000 و در مورد کلید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به عدد 10000 محدود می گردد.</a:t>
            </a:r>
            <a:endParaRPr kumimoji="0" lang="fa-IR" sz="40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4101" name="Rectangle 5"/>
          <p:cNvSpPr>
            <a:spLocks noChangeArrowheads="1"/>
          </p:cNvSpPr>
          <p:nvPr/>
        </p:nvSpPr>
        <p:spPr bwMode="auto">
          <a:xfrm>
            <a:off x="5340235" y="4286256"/>
            <a:ext cx="330373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Kamran" pitchFamily="2" charset="-78"/>
              </a:rPr>
              <a:t>4- فاصله زمانی بین دو سرویس :</a:t>
            </a:r>
            <a:endParaRPr kumimoji="0" lang="fa-IR" sz="4400" b="0" i="0" u="none" strike="noStrike" cap="none" normalizeH="0" baseline="0" dirty="0" smtClean="0">
              <a:ln>
                <a:noFill/>
              </a:ln>
              <a:solidFill>
                <a:schemeClr val="bg1"/>
              </a:solidFill>
              <a:effectLst/>
              <a:latin typeface="Arial" pitchFamily="34" charset="0"/>
              <a:cs typeface="B Kamran" pitchFamily="2" charset="-78"/>
            </a:endParaRPr>
          </a:p>
        </p:txBody>
      </p:sp>
      <p:sp>
        <p:nvSpPr>
          <p:cNvPr id="4102" name="Rectangle 6"/>
          <p:cNvSpPr>
            <a:spLocks noChangeArrowheads="1"/>
          </p:cNvSpPr>
          <p:nvPr/>
        </p:nvSpPr>
        <p:spPr bwMode="auto">
          <a:xfrm>
            <a:off x="500034" y="4998378"/>
            <a:ext cx="821537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در کلیدهای خلا روغن کاری مکانیزم در فواصل زمانی ده ساله ضروری می باشد و این مطلب در مورد کلیدهای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به پنج سال محدود می گردد (در هر دو مورد مشروط باینکه به تعداد عملکرد مجاز نرسیده باشند.)</a:t>
            </a:r>
            <a:endParaRPr kumimoji="0" lang="fa-IR" sz="40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9" name="Slide Number Placeholder 8"/>
          <p:cNvSpPr>
            <a:spLocks noGrp="1"/>
          </p:cNvSpPr>
          <p:nvPr>
            <p:ph type="sldNum" sz="quarter" idx="12"/>
          </p:nvPr>
        </p:nvSpPr>
        <p:spPr/>
        <p:txBody>
          <a:bodyPr/>
          <a:lstStyle/>
          <a:p>
            <a:fld id="{DC48A1B8-F1B5-412F-AC19-1C14D02838B2}" type="slidenum">
              <a:rPr lang="fa-IR" smtClean="0"/>
              <a:pPr/>
              <a:t>57</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429124" y="334012"/>
            <a:ext cx="425629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Kamran" pitchFamily="2" charset="-78"/>
              </a:rPr>
              <a:t>5- مخارج مربوط به تعمیر اساسی محفظه قطع:</a:t>
            </a:r>
            <a:endParaRPr kumimoji="0" lang="fa-IR" sz="4400" b="0" i="0" u="none" strike="noStrike" cap="none" normalizeH="0" baseline="0" dirty="0" smtClean="0">
              <a:ln>
                <a:noFill/>
              </a:ln>
              <a:solidFill>
                <a:schemeClr val="bg1"/>
              </a:solidFill>
              <a:effectLst/>
              <a:latin typeface="Arial" pitchFamily="34" charset="0"/>
              <a:cs typeface="B Kamran" pitchFamily="2" charset="-78"/>
            </a:endParaRPr>
          </a:p>
        </p:txBody>
      </p:sp>
      <p:sp>
        <p:nvSpPr>
          <p:cNvPr id="3074" name="Rectangle 2"/>
          <p:cNvSpPr>
            <a:spLocks noChangeArrowheads="1"/>
          </p:cNvSpPr>
          <p:nvPr/>
        </p:nvSpPr>
        <p:spPr bwMode="auto">
          <a:xfrm>
            <a:off x="428596" y="857232"/>
            <a:ext cx="835824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در کلیدهای خلا میزان خلا و یا مقاومت الکتریکی بین کنتاکت ها در حالت باز اندازه گیری می شود و در صورت نیاز اقدام به تعویض محفظه قطع می گردد که معمولا این تعویض هزینه ای در حدو 30 درصد قیمت کلید در برخواهد داشت و این در حالتی است که تعمیر اساسی محفظه قطع کلیدهای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زیر 10 درصد قیمت کلید دارد .</a:t>
            </a:r>
            <a:endParaRPr kumimoji="0" lang="fa-IR" sz="40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3075" name="Rectangle 3"/>
          <p:cNvSpPr>
            <a:spLocks noChangeArrowheads="1"/>
          </p:cNvSpPr>
          <p:nvPr/>
        </p:nvSpPr>
        <p:spPr bwMode="auto">
          <a:xfrm>
            <a:off x="7107968" y="2786058"/>
            <a:ext cx="153599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Kamran" pitchFamily="2" charset="-78"/>
              </a:rPr>
              <a:t>6- وصل مجدد:</a:t>
            </a:r>
            <a:endParaRPr kumimoji="0" lang="fa-IR" sz="4400" b="0" i="0" u="none" strike="noStrike" cap="none" normalizeH="0" baseline="0" dirty="0" smtClean="0">
              <a:ln>
                <a:noFill/>
              </a:ln>
              <a:solidFill>
                <a:schemeClr val="bg1"/>
              </a:solidFill>
              <a:effectLst/>
              <a:latin typeface="Arial" pitchFamily="34" charset="0"/>
              <a:cs typeface="B Kamran" pitchFamily="2" charset="-78"/>
            </a:endParaRPr>
          </a:p>
        </p:txBody>
      </p:sp>
      <p:sp>
        <p:nvSpPr>
          <p:cNvPr id="3076" name="Rectangle 4"/>
          <p:cNvSpPr>
            <a:spLocks noChangeArrowheads="1"/>
          </p:cNvSpPr>
          <p:nvPr/>
        </p:nvSpPr>
        <p:spPr bwMode="auto">
          <a:xfrm>
            <a:off x="3000364" y="3357562"/>
            <a:ext cx="564289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هر دو نوع کلید از نظر وصل مجدد مشخصات خوبی را ارائه می نمایند.</a:t>
            </a:r>
            <a:endParaRPr kumimoji="0" lang="fa-IR" sz="40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3077" name="Rectangle 5"/>
          <p:cNvSpPr>
            <a:spLocks noChangeArrowheads="1"/>
          </p:cNvSpPr>
          <p:nvPr/>
        </p:nvSpPr>
        <p:spPr bwMode="auto">
          <a:xfrm>
            <a:off x="5781588" y="4120226"/>
            <a:ext cx="293381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Kamran" pitchFamily="2" charset="-78"/>
              </a:rPr>
              <a:t>7- قطع و وصل ترانسفورماتور:</a:t>
            </a:r>
            <a:endParaRPr kumimoji="0" lang="fa-IR" sz="4400" b="0" i="0" u="none" strike="noStrike" cap="none" normalizeH="0" baseline="0" dirty="0" smtClean="0">
              <a:ln>
                <a:noFill/>
              </a:ln>
              <a:solidFill>
                <a:schemeClr val="bg1"/>
              </a:solidFill>
              <a:effectLst/>
              <a:latin typeface="Arial" pitchFamily="34" charset="0"/>
              <a:cs typeface="B Kamran" pitchFamily="2" charset="-78"/>
            </a:endParaRPr>
          </a:p>
        </p:txBody>
      </p:sp>
      <p:sp>
        <p:nvSpPr>
          <p:cNvPr id="3078" name="Rectangle 6"/>
          <p:cNvSpPr>
            <a:spLocks noChangeArrowheads="1"/>
          </p:cNvSpPr>
          <p:nvPr/>
        </p:nvSpPr>
        <p:spPr bwMode="auto">
          <a:xfrm>
            <a:off x="428596" y="4645422"/>
            <a:ext cx="821537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کلیدهای خلا در قطع و وصل ترانسفورماتور عملکرد خوبی دارند و در مورد ترانسفورماتورهای بدون بار اضافه ولتاژی زیر 3 برابر ولتاژ مبنا بروز خواهد کرد و در موارد خاصی چون ترانس های کوره استفاده از برقگیر جهت حفاظت اضافه ولتاژهای خطرناک ضروری می باشد . این مطلب در مورد کلیدهای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عاری از هر گونه مسئله ای می باشد.</a:t>
            </a:r>
            <a:endParaRPr kumimoji="0" lang="fa-IR" sz="40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9" name="Slide Number Placeholder 8"/>
          <p:cNvSpPr>
            <a:spLocks noGrp="1"/>
          </p:cNvSpPr>
          <p:nvPr>
            <p:ph type="sldNum" sz="quarter" idx="12"/>
          </p:nvPr>
        </p:nvSpPr>
        <p:spPr/>
        <p:txBody>
          <a:bodyPr/>
          <a:lstStyle/>
          <a:p>
            <a:fld id="{DC48A1B8-F1B5-412F-AC19-1C14D02838B2}" type="slidenum">
              <a:rPr lang="fa-IR" smtClean="0"/>
              <a:pPr/>
              <a:t>58</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320769" y="500042"/>
            <a:ext cx="525175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Kamran" pitchFamily="2" charset="-78"/>
              </a:rPr>
              <a:t>8- قطع و وصل فیدرهای متصل به کابل و خطوط هوایی :</a:t>
            </a:r>
            <a:endParaRPr kumimoji="0" lang="fa-IR" sz="4400" b="0" i="0" u="none" strike="noStrike" cap="none" normalizeH="0" baseline="0" dirty="0" smtClean="0">
              <a:ln>
                <a:noFill/>
              </a:ln>
              <a:solidFill>
                <a:schemeClr val="bg1"/>
              </a:solidFill>
              <a:effectLst/>
              <a:latin typeface="Arial" pitchFamily="34" charset="0"/>
              <a:cs typeface="B Kamran" pitchFamily="2" charset="-78"/>
            </a:endParaRPr>
          </a:p>
        </p:txBody>
      </p:sp>
      <p:sp>
        <p:nvSpPr>
          <p:cNvPr id="2050" name="Rectangle 2"/>
          <p:cNvSpPr>
            <a:spLocks noChangeArrowheads="1"/>
          </p:cNvSpPr>
          <p:nvPr/>
        </p:nvSpPr>
        <p:spPr bwMode="auto">
          <a:xfrm>
            <a:off x="4313029" y="1109947"/>
            <a:ext cx="425949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هر دو نوع کلید از این بابت عملکرد مناسبی دارند .</a:t>
            </a:r>
            <a:endParaRPr kumimoji="0" lang="fa-IR" sz="40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2051" name="Rectangle 3"/>
          <p:cNvSpPr>
            <a:spLocks noChangeArrowheads="1"/>
          </p:cNvSpPr>
          <p:nvPr/>
        </p:nvSpPr>
        <p:spPr bwMode="auto">
          <a:xfrm>
            <a:off x="6020226" y="2158363"/>
            <a:ext cx="255230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Kamran" pitchFamily="2" charset="-78"/>
              </a:rPr>
              <a:t>9- قطع و وصل خازن ها :</a:t>
            </a:r>
            <a:endParaRPr kumimoji="0" lang="fa-IR" sz="4400" b="0" i="0" u="none" strike="noStrike" cap="none" normalizeH="0" baseline="0" dirty="0" smtClean="0">
              <a:ln>
                <a:noFill/>
              </a:ln>
              <a:solidFill>
                <a:schemeClr val="bg1"/>
              </a:solidFill>
              <a:effectLst/>
              <a:latin typeface="Arial" pitchFamily="34" charset="0"/>
              <a:cs typeface="B Kamran" pitchFamily="2" charset="-78"/>
            </a:endParaRPr>
          </a:p>
        </p:txBody>
      </p:sp>
      <p:sp>
        <p:nvSpPr>
          <p:cNvPr id="2052" name="Rectangle 4"/>
          <p:cNvSpPr>
            <a:spLocks noChangeArrowheads="1"/>
          </p:cNvSpPr>
          <p:nvPr/>
        </p:nvSpPr>
        <p:spPr bwMode="auto">
          <a:xfrm>
            <a:off x="4241591" y="2753021"/>
            <a:ext cx="425949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هر دو نوع کلید از این بابت عملکرد مناسبی دارند .</a:t>
            </a:r>
            <a:endParaRPr kumimoji="0" lang="fa-IR" sz="40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2053" name="Rectangle 5"/>
          <p:cNvSpPr>
            <a:spLocks noChangeArrowheads="1"/>
          </p:cNvSpPr>
          <p:nvPr/>
        </p:nvSpPr>
        <p:spPr bwMode="auto">
          <a:xfrm>
            <a:off x="5214942" y="3834474"/>
            <a:ext cx="333777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Kamran" pitchFamily="2" charset="-78"/>
              </a:rPr>
              <a:t>10- قطع و وصل راکتورهای موازی :</a:t>
            </a:r>
            <a:endParaRPr kumimoji="0" lang="fa-IR" sz="4400" b="0" i="0" u="none" strike="noStrike" cap="none" normalizeH="0" baseline="0" dirty="0" smtClean="0">
              <a:ln>
                <a:noFill/>
              </a:ln>
              <a:solidFill>
                <a:schemeClr val="bg1"/>
              </a:solidFill>
              <a:effectLst/>
              <a:latin typeface="Arial" pitchFamily="34" charset="0"/>
              <a:cs typeface="B Kamran" pitchFamily="2" charset="-78"/>
            </a:endParaRPr>
          </a:p>
        </p:txBody>
      </p:sp>
      <p:sp>
        <p:nvSpPr>
          <p:cNvPr id="2054" name="Rectangle 6"/>
          <p:cNvSpPr>
            <a:spLocks noChangeArrowheads="1"/>
          </p:cNvSpPr>
          <p:nvPr/>
        </p:nvSpPr>
        <p:spPr bwMode="auto">
          <a:xfrm>
            <a:off x="642910" y="4431108"/>
            <a:ext cx="792958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در قطع و وصل راکتورهای موازی توسط کلیدهای خلا امکان بروز اضافه ولتاژ در اثر بریده شدن جریان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current chopping</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وجود دارد ، لذا در این مورد استفاده از برقگیر خصوصا در جریان های زیر 600 آمپر بعضا ضروری می باشد . ضمنا این موضوع در مورد کلیدهای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به علت پایین بودن سطح اضافه ولتاژ زیر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5.2pu</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بدون مشکل می باشد.</a:t>
            </a:r>
            <a:endParaRPr kumimoji="0" lang="fa-IR" sz="40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9" name="Slide Number Placeholder 8"/>
          <p:cNvSpPr>
            <a:spLocks noGrp="1"/>
          </p:cNvSpPr>
          <p:nvPr>
            <p:ph type="sldNum" sz="quarter" idx="12"/>
          </p:nvPr>
        </p:nvSpPr>
        <p:spPr/>
        <p:txBody>
          <a:bodyPr/>
          <a:lstStyle/>
          <a:p>
            <a:fld id="{DC48A1B8-F1B5-412F-AC19-1C14D02838B2}" type="slidenum">
              <a:rPr lang="fa-IR" smtClean="0"/>
              <a:pPr/>
              <a:t>59</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500034" y="1857364"/>
            <a:ext cx="8170611"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تاریخچه استفاده از بریکر های ولتاژ متوسط گویای آن است که قبل از سال 1930 کلیدهای با حجم </a:t>
            </a:r>
            <a:r>
              <a:rPr kumimoji="0" lang="fa-IR" sz="2800" b="0" i="0" u="none" strike="noStrike" cap="none" normalizeH="0" baseline="0" dirty="0" smtClean="0">
                <a:ln>
                  <a:noFill/>
                </a:ln>
                <a:solidFill>
                  <a:srgbClr val="FFFF00"/>
                </a:solidFill>
                <a:effectLst/>
                <a:latin typeface="Tahoma" pitchFamily="34" charset="0"/>
                <a:ea typeface="Calibri" pitchFamily="34" charset="0"/>
                <a:cs typeface="B Tabassom" pitchFamily="2" charset="-78"/>
              </a:rPr>
              <a:t>روغن زیاد </a:t>
            </a:r>
            <a:r>
              <a:rPr kumimoji="0" lang="en-US"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(bulk oil)</a:t>
            </a: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تنها انتخاب ممکن بوده اند واین در حالتی است که بعد از سال 1920 متعاقب </a:t>
            </a:r>
            <a:r>
              <a:rPr kumimoji="0" lang="fa-IR" sz="2800" b="0" i="0" u="none" strike="noStrike" cap="none" normalizeH="0" baseline="0" dirty="0" smtClean="0">
                <a:ln>
                  <a:noFill/>
                </a:ln>
                <a:solidFill>
                  <a:srgbClr val="FFFF00"/>
                </a:solidFill>
                <a:effectLst/>
                <a:latin typeface="Tahoma" pitchFamily="34" charset="0"/>
                <a:ea typeface="Calibri" pitchFamily="34" charset="0"/>
                <a:cs typeface="B Tabassom" pitchFamily="2" charset="-78"/>
              </a:rPr>
              <a:t>آتش سوزی ها</a:t>
            </a: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ی متعددی که در اثر این نوع کلیدها حادث گردیدند و عوارض جانبی آنها ، فکر استفاده از کلید های  غیر روغنی و یا حداقل با روغن کمتر با جدیت پیگیری</a:t>
            </a:r>
            <a:r>
              <a:rPr kumimoji="0" lang="fa-IR" sz="2800" b="0" i="0" u="none" strike="noStrike" cap="none" normalizeH="0" dirty="0" smtClean="0">
                <a:ln>
                  <a:noFill/>
                </a:ln>
                <a:solidFill>
                  <a:schemeClr val="bg1"/>
                </a:solidFill>
                <a:effectLst/>
                <a:latin typeface="Tahoma" pitchFamily="34" charset="0"/>
                <a:ea typeface="Calibri" pitchFamily="34" charset="0"/>
                <a:cs typeface="B Tabassom" pitchFamily="2" charset="-78"/>
              </a:rPr>
              <a:t> شد</a:t>
            </a: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a:t>
            </a:r>
            <a:endParaRPr kumimoji="0" lang="en-US" b="0" i="0" u="none" strike="noStrike" cap="none" normalizeH="0" baseline="0" dirty="0" smtClean="0">
              <a:ln>
                <a:noFill/>
              </a:ln>
              <a:solidFill>
                <a:schemeClr val="bg1"/>
              </a:solidFill>
              <a:effectLst/>
              <a:latin typeface="Arial" pitchFamily="34" charset="0"/>
              <a:cs typeface="B Tabassom"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از این رو در ساللهای بعد از 1930 ابتدا کلیدهای</a:t>
            </a:r>
            <a:r>
              <a:rPr kumimoji="0" lang="fa-IR" sz="2800" b="0" i="0" u="none" strike="noStrike" cap="none" normalizeH="0" dirty="0" smtClean="0">
                <a:ln>
                  <a:noFill/>
                </a:ln>
                <a:solidFill>
                  <a:schemeClr val="bg1"/>
                </a:solidFill>
                <a:effectLst/>
                <a:latin typeface="Tahoma" pitchFamily="34" charset="0"/>
                <a:ea typeface="Calibri" pitchFamily="34" charset="0"/>
                <a:cs typeface="B Tabassom" pitchFamily="2" charset="-78"/>
              </a:rPr>
              <a:t> </a:t>
            </a:r>
            <a:r>
              <a:rPr kumimoji="0" lang="fa-IR" sz="2800" b="0" i="0" u="none" strike="noStrike" cap="none" normalizeH="0" dirty="0" smtClean="0">
                <a:ln>
                  <a:noFill/>
                </a:ln>
                <a:solidFill>
                  <a:srgbClr val="FFFF00"/>
                </a:solidFill>
                <a:effectLst/>
                <a:latin typeface="Tahoma" pitchFamily="34" charset="0"/>
                <a:ea typeface="Calibri" pitchFamily="34" charset="0"/>
                <a:cs typeface="B Tabassom" pitchFamily="2" charset="-78"/>
              </a:rPr>
              <a:t>هوایی</a:t>
            </a:r>
            <a:r>
              <a:rPr kumimoji="0" lang="fa-IR" sz="2800" b="0" i="0" u="none" strike="noStrike" cap="none" normalizeH="0" dirty="0" smtClean="0">
                <a:ln>
                  <a:noFill/>
                </a:ln>
                <a:solidFill>
                  <a:schemeClr val="bg1"/>
                </a:solidFill>
                <a:effectLst/>
                <a:latin typeface="Tahoma" pitchFamily="34" charset="0"/>
                <a:ea typeface="Calibri" pitchFamily="34" charset="0"/>
                <a:cs typeface="B Tabassom" pitchFamily="2" charset="-78"/>
              </a:rPr>
              <a:t> </a:t>
            </a: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اعم از  هوا با فشار معمولی و یا هوای فشرده </a:t>
            </a:r>
            <a:r>
              <a:rPr kumimoji="0" lang="en-US"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(air break and air blast) </a:t>
            </a: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به میزان کم و پس از چند سال کلیدهای باا </a:t>
            </a:r>
            <a:r>
              <a:rPr kumimoji="0" lang="fa-IR" sz="2800" b="0" i="0" u="none" strike="noStrike" cap="none" normalizeH="0" baseline="0" dirty="0" smtClean="0">
                <a:ln>
                  <a:noFill/>
                </a:ln>
                <a:solidFill>
                  <a:srgbClr val="FFFF00"/>
                </a:solidFill>
                <a:effectLst/>
                <a:latin typeface="Tahoma" pitchFamily="34" charset="0"/>
                <a:ea typeface="Calibri" pitchFamily="34" charset="0"/>
                <a:cs typeface="B Tabassom" pitchFamily="2" charset="-78"/>
              </a:rPr>
              <a:t>روغن کم </a:t>
            </a:r>
            <a:r>
              <a:rPr kumimoji="0" lang="en-US"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a:t>
            </a:r>
            <a:r>
              <a:rPr kumimoji="0" lang="en-US" sz="2800" b="0" i="0" u="none" strike="noStrike" cap="none" normalizeH="0" baseline="0" dirty="0" err="1" smtClean="0">
                <a:ln>
                  <a:noFill/>
                </a:ln>
                <a:solidFill>
                  <a:schemeClr val="bg1"/>
                </a:solidFill>
                <a:effectLst/>
                <a:latin typeface="Tahoma" pitchFamily="34" charset="0"/>
                <a:ea typeface="Calibri" pitchFamily="34" charset="0"/>
                <a:cs typeface="B Tabassom" pitchFamily="2" charset="-78"/>
              </a:rPr>
              <a:t>m.o.v</a:t>
            </a:r>
            <a:r>
              <a:rPr kumimoji="0" lang="en-US"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a:t>
            </a: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به میزان زیاد تولید و این نوع کلید تا این زمان نیز سهم قابل توجهی از بازار را در اختیار دارند.</a:t>
            </a:r>
            <a:endParaRPr kumimoji="0" lang="fa-IR" sz="44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4" name="Slide Number Placeholder 3"/>
          <p:cNvSpPr>
            <a:spLocks noGrp="1"/>
          </p:cNvSpPr>
          <p:nvPr>
            <p:ph type="sldNum" sz="quarter" idx="12"/>
          </p:nvPr>
        </p:nvSpPr>
        <p:spPr/>
        <p:txBody>
          <a:bodyPr/>
          <a:lstStyle/>
          <a:p>
            <a:fld id="{DC48A1B8-F1B5-412F-AC19-1C14D02838B2}" type="slidenum">
              <a:rPr lang="fa-IR" smtClean="0"/>
              <a:pPr/>
              <a:t>6</a:t>
            </a:fld>
            <a:endParaRPr lang="fa-IR"/>
          </a:p>
        </p:txBody>
      </p:sp>
      <p:sp>
        <p:nvSpPr>
          <p:cNvPr id="5" name="TextBox 4"/>
          <p:cNvSpPr txBox="1"/>
          <p:nvPr/>
        </p:nvSpPr>
        <p:spPr>
          <a:xfrm>
            <a:off x="2786050" y="714356"/>
            <a:ext cx="3847528" cy="646331"/>
          </a:xfrm>
          <a:prstGeom prst="rect">
            <a:avLst/>
          </a:prstGeom>
          <a:noFill/>
        </p:spPr>
        <p:txBody>
          <a:bodyPr wrap="none" rtlCol="1">
            <a:spAutoFit/>
          </a:bodyPr>
          <a:lstStyle/>
          <a:p>
            <a:r>
              <a:rPr lang="fa-IR" sz="3600" dirty="0" smtClean="0">
                <a:solidFill>
                  <a:schemeClr val="bg1"/>
                </a:solidFill>
                <a:latin typeface="Tahoma" pitchFamily="34" charset="0"/>
                <a:ea typeface="Calibri" pitchFamily="34" charset="0"/>
                <a:cs typeface="B Tabassom" pitchFamily="2" charset="-78"/>
              </a:rPr>
              <a:t>تاریخچه استفاده از انواع بریکر ها</a:t>
            </a:r>
            <a:endParaRPr lang="fa-IR" sz="3600" dirty="0"/>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086856" y="515289"/>
            <a:ext cx="255711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smtClean="0">
                <a:ln>
                  <a:noFill/>
                </a:ln>
                <a:solidFill>
                  <a:schemeClr val="bg1"/>
                </a:solidFill>
                <a:effectLst/>
                <a:latin typeface="Tahoma" pitchFamily="34" charset="0"/>
                <a:ea typeface="Calibri" pitchFamily="34" charset="0"/>
                <a:cs typeface="B Kamran" pitchFamily="2" charset="-78"/>
              </a:rPr>
              <a:t>11- قطع و وصل موتور ها :</a:t>
            </a:r>
            <a:endParaRPr kumimoji="0" lang="fa-IR" sz="4400" b="0" i="0" u="none" strike="noStrike" cap="none" normalizeH="0" baseline="0" smtClean="0">
              <a:ln>
                <a:noFill/>
              </a:ln>
              <a:solidFill>
                <a:schemeClr val="bg1"/>
              </a:solidFill>
              <a:effectLst/>
              <a:latin typeface="Arial" pitchFamily="34" charset="0"/>
              <a:cs typeface="B Kamran" pitchFamily="2" charset="-78"/>
            </a:endParaRPr>
          </a:p>
        </p:txBody>
      </p:sp>
      <p:sp>
        <p:nvSpPr>
          <p:cNvPr id="1026" name="Rectangle 2"/>
          <p:cNvSpPr>
            <a:spLocks noChangeArrowheads="1"/>
          </p:cNvSpPr>
          <p:nvPr/>
        </p:nvSpPr>
        <p:spPr bwMode="auto">
          <a:xfrm>
            <a:off x="4786314" y="1038509"/>
            <a:ext cx="386195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وضعیت مشابه قطع و وصل راکتورها می باشد.</a:t>
            </a:r>
            <a:endParaRPr kumimoji="0" lang="fa-IR" sz="40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1027" name="Rectangle 3"/>
          <p:cNvSpPr>
            <a:spLocks noChangeArrowheads="1"/>
          </p:cNvSpPr>
          <p:nvPr/>
        </p:nvSpPr>
        <p:spPr bwMode="auto">
          <a:xfrm>
            <a:off x="5320620" y="2014357"/>
            <a:ext cx="332334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Kamran" pitchFamily="2" charset="-78"/>
              </a:rPr>
              <a:t>12- قطع و وصل کوره های قوسی :</a:t>
            </a:r>
            <a:endParaRPr kumimoji="0" lang="fa-IR" sz="4400" b="0" i="0" u="none" strike="noStrike" cap="none" normalizeH="0" baseline="0" dirty="0" smtClean="0">
              <a:ln>
                <a:noFill/>
              </a:ln>
              <a:solidFill>
                <a:schemeClr val="bg1"/>
              </a:solidFill>
              <a:effectLst/>
              <a:latin typeface="Arial" pitchFamily="34" charset="0"/>
              <a:cs typeface="B Kamran" pitchFamily="2" charset="-78"/>
            </a:endParaRPr>
          </a:p>
        </p:txBody>
      </p:sp>
      <p:sp>
        <p:nvSpPr>
          <p:cNvPr id="1028" name="Rectangle 4"/>
          <p:cNvSpPr>
            <a:spLocks noChangeArrowheads="1"/>
          </p:cNvSpPr>
          <p:nvPr/>
        </p:nvSpPr>
        <p:spPr bwMode="auto">
          <a:xfrm>
            <a:off x="642910" y="2514423"/>
            <a:ext cx="80010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جهت قطع و وصل کوره های قوسی ، کلیدهای خلا حتی در مواردی که 100 عدد قطع و وصل در روز لازم باشد عملکرد مطلوبی دارند ولی استفاده از کلیدهای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تنها در قطع و وصل های با تعداد کم عملی می باشد .</a:t>
            </a:r>
            <a:endParaRPr kumimoji="0" lang="fa-IR" sz="40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1029" name="Rectangle 5"/>
          <p:cNvSpPr>
            <a:spLocks noChangeArrowheads="1"/>
          </p:cNvSpPr>
          <p:nvPr/>
        </p:nvSpPr>
        <p:spPr bwMode="auto">
          <a:xfrm>
            <a:off x="4775599" y="4263102"/>
            <a:ext cx="386836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Kamran" pitchFamily="2" charset="-78"/>
              </a:rPr>
              <a:t>13- خاصیت دی الکتریکی بین کنتاکت ها :</a:t>
            </a:r>
            <a:endParaRPr kumimoji="0" lang="fa-IR" sz="4400" b="0" i="0" u="none" strike="noStrike" cap="none" normalizeH="0" baseline="0" dirty="0" smtClean="0">
              <a:ln>
                <a:noFill/>
              </a:ln>
              <a:solidFill>
                <a:schemeClr val="bg1"/>
              </a:solidFill>
              <a:effectLst/>
              <a:latin typeface="Arial" pitchFamily="34" charset="0"/>
              <a:cs typeface="B Kamran" pitchFamily="2" charset="-78"/>
            </a:endParaRPr>
          </a:p>
        </p:txBody>
      </p:sp>
      <p:sp>
        <p:nvSpPr>
          <p:cNvPr id="1030" name="Rectangle 6"/>
          <p:cNvSpPr>
            <a:spLocks noChangeArrowheads="1"/>
          </p:cNvSpPr>
          <p:nvPr/>
        </p:nvSpPr>
        <p:spPr bwMode="auto">
          <a:xfrm>
            <a:off x="642910" y="4800439"/>
            <a:ext cx="79260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از این بابت کلیدهای خلا از خاصیت دی الکتریکی بالایی برخوردار می باشند ولی تاثیرات سوء وضعیت سطح کنتاکت ها بر روی قدرت دی الکتریکی نسبت به کلید </a:t>
            </a:r>
            <a:r>
              <a:rPr kumimoji="0" lang="en-US"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4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در کلید خلا بیشتر می باشد.</a:t>
            </a:r>
            <a:endParaRPr kumimoji="0" lang="fa-IR" sz="40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9" name="Slide Number Placeholder 8"/>
          <p:cNvSpPr>
            <a:spLocks noGrp="1"/>
          </p:cNvSpPr>
          <p:nvPr>
            <p:ph type="sldNum" sz="quarter" idx="12"/>
          </p:nvPr>
        </p:nvSpPr>
        <p:spPr/>
        <p:txBody>
          <a:bodyPr/>
          <a:lstStyle/>
          <a:p>
            <a:fld id="{DC48A1B8-F1B5-412F-AC19-1C14D02838B2}" type="slidenum">
              <a:rPr lang="fa-IR" smtClean="0"/>
              <a:pPr/>
              <a:t>60</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428596" y="1357298"/>
            <a:ext cx="8358246"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در یک مقایسه اقتصادی بین کلیدهای مختلف به این نتیجه رسیدیم که در مواردی که تعداد قطع و وصل تحت خطا دو بار و یا کمتر از دو بار در سال باشد و تعداد قطع و وصل های عادی در حد بالایی قرار دارند ، مانند کابل های داخل شهری و مناطق صنعتی و همچنین کوره های قوسی کلیدهای خلا مناسب می باشند و در سایر موارد کلیدهای </a:t>
            </a:r>
            <a:r>
              <a:rPr kumimoji="0" lang="en-US" sz="32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32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از وضعیت مطلوب تری برخوردار  خواهندد بود . در مورد کلیدهای روغنی تنها در مواردیکه قیمت آنها کمتر از سایر انواع باشند و یا ملاحظات دیگر از جمله تولید داخلی مد نظر باشد می توان بسته به مورد با مقایسه قیمت ها استفاده نمود.</a:t>
            </a:r>
            <a:endParaRPr kumimoji="0" lang="fa-IR" sz="48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4" name="Slide Number Placeholder 3"/>
          <p:cNvSpPr>
            <a:spLocks noGrp="1"/>
          </p:cNvSpPr>
          <p:nvPr>
            <p:ph type="sldNum" sz="quarter" idx="12"/>
          </p:nvPr>
        </p:nvSpPr>
        <p:spPr/>
        <p:txBody>
          <a:bodyPr/>
          <a:lstStyle/>
          <a:p>
            <a:fld id="{DC48A1B8-F1B5-412F-AC19-1C14D02838B2}" type="slidenum">
              <a:rPr lang="fa-IR" smtClean="0"/>
              <a:pPr/>
              <a:t>61</a:t>
            </a:fld>
            <a:endParaRPr lang="fa-IR"/>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764704"/>
            <a:ext cx="6912768" cy="4401205"/>
          </a:xfrm>
          <a:prstGeom prst="rect">
            <a:avLst/>
          </a:prstGeom>
          <a:noFill/>
        </p:spPr>
        <p:txBody>
          <a:bodyPr wrap="square" rtlCol="0">
            <a:spAutoFit/>
          </a:bodyPr>
          <a:lstStyle/>
          <a:p>
            <a:pPr algn="ctr"/>
            <a:r>
              <a:rPr lang="fa-IR" sz="2800" b="1" dirty="0" smtClean="0">
                <a:solidFill>
                  <a:schemeClr val="bg1"/>
                </a:solidFill>
                <a:cs typeface="B Kamran" pitchFamily="2" charset="-78"/>
              </a:rPr>
              <a:t>تهیه کننده:</a:t>
            </a:r>
            <a:endParaRPr lang="fa-IR" sz="2000" b="1" dirty="0">
              <a:solidFill>
                <a:schemeClr val="bg1"/>
              </a:solidFill>
              <a:cs typeface="B Kamran" pitchFamily="2" charset="-78"/>
            </a:endParaRPr>
          </a:p>
          <a:p>
            <a:pPr algn="ctr"/>
            <a:r>
              <a:rPr lang="fa-IR" sz="2800" b="1" dirty="0" smtClean="0">
                <a:solidFill>
                  <a:schemeClr val="bg1"/>
                </a:solidFill>
                <a:cs typeface="B Kamran" pitchFamily="2" charset="-78"/>
              </a:rPr>
              <a:t>مجتبی صفابخش</a:t>
            </a:r>
          </a:p>
          <a:p>
            <a:pPr algn="ctr"/>
            <a:endParaRPr lang="fa-IR" sz="2800" b="1" dirty="0">
              <a:solidFill>
                <a:schemeClr val="bg1"/>
              </a:solidFill>
              <a:cs typeface="B Kamran" pitchFamily="2" charset="-78"/>
            </a:endParaRPr>
          </a:p>
          <a:p>
            <a:pPr algn="ctr"/>
            <a:endParaRPr lang="fa-IR" sz="2800" b="1" dirty="0" smtClean="0">
              <a:solidFill>
                <a:schemeClr val="bg1"/>
              </a:solidFill>
              <a:cs typeface="B Kamran" pitchFamily="2" charset="-78"/>
            </a:endParaRPr>
          </a:p>
          <a:p>
            <a:pPr algn="ctr"/>
            <a:r>
              <a:rPr lang="en-US" sz="2800" b="1" dirty="0" err="1" smtClean="0">
                <a:solidFill>
                  <a:schemeClr val="bg1"/>
                </a:solidFill>
                <a:cs typeface="B Kamran" pitchFamily="2" charset="-78"/>
              </a:rPr>
              <a:t>Email:mojtabasafabakhsh.ms@gmail.com</a:t>
            </a:r>
            <a:endParaRPr lang="en-US" sz="2800" b="1" dirty="0" smtClean="0">
              <a:solidFill>
                <a:schemeClr val="bg1"/>
              </a:solidFill>
              <a:cs typeface="B Kamran" pitchFamily="2" charset="-78"/>
            </a:endParaRPr>
          </a:p>
          <a:p>
            <a:pPr algn="ctr"/>
            <a:endParaRPr lang="fa-IR" sz="2800" b="1" dirty="0" smtClean="0">
              <a:solidFill>
                <a:schemeClr val="bg1"/>
              </a:solidFill>
              <a:cs typeface="B Kamran" pitchFamily="2" charset="-78"/>
            </a:endParaRPr>
          </a:p>
          <a:p>
            <a:pPr algn="ctr"/>
            <a:endParaRPr lang="en-US" sz="2800" b="1" dirty="0" smtClean="0">
              <a:solidFill>
                <a:schemeClr val="bg1"/>
              </a:solidFill>
              <a:cs typeface="B Kamran" pitchFamily="2" charset="-78"/>
            </a:endParaRPr>
          </a:p>
          <a:p>
            <a:pPr algn="ctr"/>
            <a:endParaRPr lang="fa-IR" sz="2800" b="1" dirty="0" smtClean="0">
              <a:solidFill>
                <a:schemeClr val="bg1"/>
              </a:solidFill>
              <a:cs typeface="B Kamran" pitchFamily="2" charset="-78"/>
            </a:endParaRPr>
          </a:p>
          <a:p>
            <a:pPr algn="ctr"/>
            <a:endParaRPr lang="en-US" sz="2800" b="1" dirty="0" smtClean="0">
              <a:solidFill>
                <a:schemeClr val="bg1"/>
              </a:solidFill>
              <a:cs typeface="B Kamran" pitchFamily="2" charset="-78"/>
            </a:endParaRPr>
          </a:p>
          <a:p>
            <a:pPr algn="ctr"/>
            <a:endParaRPr lang="en-US" sz="2800" b="1" dirty="0">
              <a:solidFill>
                <a:schemeClr val="bg1"/>
              </a:solidFill>
              <a:cs typeface="B Kamran" pitchFamily="2" charset="-78"/>
            </a:endParaRPr>
          </a:p>
        </p:txBody>
      </p:sp>
      <p:sp>
        <p:nvSpPr>
          <p:cNvPr id="4" name="Slide Number Placeholder 3"/>
          <p:cNvSpPr>
            <a:spLocks noGrp="1"/>
          </p:cNvSpPr>
          <p:nvPr>
            <p:ph type="sldNum" sz="quarter" idx="12"/>
          </p:nvPr>
        </p:nvSpPr>
        <p:spPr/>
        <p:txBody>
          <a:bodyPr/>
          <a:lstStyle/>
          <a:p>
            <a:fld id="{DC48A1B8-F1B5-412F-AC19-1C14D02838B2}" type="slidenum">
              <a:rPr lang="fa-IR" smtClean="0"/>
              <a:pPr/>
              <a:t>62</a:t>
            </a:fld>
            <a:endParaRPr lang="fa-IR"/>
          </a:p>
        </p:txBody>
      </p:sp>
      <p:sp>
        <p:nvSpPr>
          <p:cNvPr id="3" name="Footer Placeholder 2"/>
          <p:cNvSpPr>
            <a:spLocks noGrp="1"/>
          </p:cNvSpPr>
          <p:nvPr>
            <p:ph type="ftr" sz="quarter" idx="11"/>
          </p:nvPr>
        </p:nvSpPr>
        <p:spPr/>
        <p:txBody>
          <a:bodyPr/>
          <a:lstStyle/>
          <a:p>
            <a:r>
              <a:rPr lang="fa-IR" smtClean="0"/>
              <a:t>تهیه و تدوین : مجتبی صفابخش</a:t>
            </a:r>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975" y="3284984"/>
            <a:ext cx="3448050" cy="14763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85720" y="1142984"/>
            <a:ext cx="858725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با وجود آنکه در این مقاله موضوع سخن بیشتر متوجه کلید های نوع خلا و </a:t>
            </a:r>
            <a:r>
              <a:rPr kumimoji="0" lang="en-US"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a:t>
            </a: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می باشد ، این بدان معنی نیست که کلیدهای نوع روغنی </a:t>
            </a:r>
            <a:r>
              <a:rPr kumimoji="0" lang="en-US"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a:t>
            </a:r>
            <a:r>
              <a:rPr kumimoji="0" lang="en-US" sz="2800" b="0" i="0" u="none" strike="noStrike" cap="none" normalizeH="0" baseline="0" dirty="0" err="1" smtClean="0">
                <a:ln>
                  <a:noFill/>
                </a:ln>
                <a:solidFill>
                  <a:schemeClr val="bg1"/>
                </a:solidFill>
                <a:effectLst/>
                <a:latin typeface="Tahoma" pitchFamily="34" charset="0"/>
                <a:ea typeface="Calibri" pitchFamily="34" charset="0"/>
                <a:cs typeface="B Tabassom" pitchFamily="2" charset="-78"/>
              </a:rPr>
              <a:t>m.o.v</a:t>
            </a:r>
            <a:r>
              <a:rPr kumimoji="0" lang="en-US"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a:t>
            </a: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سهمی از بازار مصرف را نداشته و قابل بحث نمی باشند ، علی رغم اینکه نرخ افزایش تعداد کلیدهای نوع خلا و </a:t>
            </a:r>
            <a:r>
              <a:rPr kumimoji="0" lang="en-US"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sf6 </a:t>
            </a: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 کاملا محسوس می باشد ولی تولید کلیدهای روغنی و سهم انها از بازار نیز درخور توجه است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Tahoma" pitchFamily="34" charset="0"/>
                <a:ea typeface="Calibri" pitchFamily="34" charset="0"/>
                <a:cs typeface="B Tabassom" pitchFamily="2" charset="-78"/>
              </a:rPr>
              <a:t>ضمنا این مطلب که در ایران تنها سازنده کلیدهای ولتاژ متوسط نیز ساخت کلیدهای روغنی را در خط تولید دارد بیشتر اهمیت کلیدهای روغنی را در شرایط فعلی نشان می دهد ، اما بطوریکه اشاره شد این دو نوع جدیدتر در حال حاضر بیشتر مورد توجه سازندگان بوده و عموما بصورت آلترناتیو یکدیگر مطرح می گردند و لذا اهمیت بررسی و مقایسه بین آنها ضرورت می یابد</a:t>
            </a:r>
            <a:endParaRPr kumimoji="0" lang="en-US" sz="4400" b="0" i="0" u="none" strike="noStrike" cap="none" normalizeH="0" baseline="0" dirty="0" smtClean="0">
              <a:ln>
                <a:noFill/>
              </a:ln>
              <a:solidFill>
                <a:schemeClr val="bg1"/>
              </a:solidFill>
              <a:effectLst/>
              <a:latin typeface="Arial" pitchFamily="34" charset="0"/>
              <a:cs typeface="B Tabassom" pitchFamily="2" charset="-78"/>
            </a:endParaRPr>
          </a:p>
        </p:txBody>
      </p:sp>
      <p:sp>
        <p:nvSpPr>
          <p:cNvPr id="4" name="Slide Number Placeholder 3"/>
          <p:cNvSpPr>
            <a:spLocks noGrp="1"/>
          </p:cNvSpPr>
          <p:nvPr>
            <p:ph type="sldNum" sz="quarter" idx="12"/>
          </p:nvPr>
        </p:nvSpPr>
        <p:spPr/>
        <p:txBody>
          <a:bodyPr/>
          <a:lstStyle/>
          <a:p>
            <a:fld id="{DC48A1B8-F1B5-412F-AC19-1C14D02838B2}" type="slidenum">
              <a:rPr lang="fa-IR" smtClean="0"/>
              <a:pPr/>
              <a:t>7</a:t>
            </a:fld>
            <a:endParaRPr lang="fa-IR" dirty="0"/>
          </a:p>
        </p:txBody>
      </p:sp>
      <p:sp>
        <p:nvSpPr>
          <p:cNvPr id="2" name="Footer Placeholder 1"/>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8926" y="642918"/>
            <a:ext cx="3062057" cy="707886"/>
          </a:xfrm>
          <a:prstGeom prst="rect">
            <a:avLst/>
          </a:prstGeom>
        </p:spPr>
        <p:txBody>
          <a:bodyPr wrap="none">
            <a:spAutoFit/>
          </a:bodyPr>
          <a:lstStyle/>
          <a:p>
            <a:r>
              <a:rPr lang="fa-IR" sz="4000" dirty="0">
                <a:solidFill>
                  <a:schemeClr val="bg1"/>
                </a:solidFill>
                <a:cs typeface="B Kamran" pitchFamily="2" charset="-78"/>
              </a:rPr>
              <a:t>اجزاء تشکیل دهنده کلید</a:t>
            </a:r>
          </a:p>
        </p:txBody>
      </p:sp>
      <p:sp>
        <p:nvSpPr>
          <p:cNvPr id="3" name="Rectangle 2"/>
          <p:cNvSpPr/>
          <p:nvPr/>
        </p:nvSpPr>
        <p:spPr>
          <a:xfrm>
            <a:off x="4242967" y="1643050"/>
            <a:ext cx="4229043" cy="523220"/>
          </a:xfrm>
          <a:prstGeom prst="rect">
            <a:avLst/>
          </a:prstGeom>
        </p:spPr>
        <p:txBody>
          <a:bodyPr wrap="none">
            <a:spAutoFit/>
          </a:bodyPr>
          <a:lstStyle/>
          <a:p>
            <a:r>
              <a:rPr lang="fa-IR" sz="2800" dirty="0" smtClean="0">
                <a:solidFill>
                  <a:schemeClr val="bg1"/>
                </a:solidFill>
                <a:cs typeface="B Tabassom" pitchFamily="2" charset="-78"/>
              </a:rPr>
              <a:t>اجزای تشکیل دهنده کلید عبارتند است از:</a:t>
            </a:r>
            <a:endParaRPr lang="en-US" sz="2800" dirty="0">
              <a:solidFill>
                <a:schemeClr val="bg1"/>
              </a:solidFill>
              <a:cs typeface="B Tabassom" pitchFamily="2" charset="-78"/>
            </a:endParaRPr>
          </a:p>
        </p:txBody>
      </p:sp>
      <p:sp>
        <p:nvSpPr>
          <p:cNvPr id="21505" name="Rectangle 1"/>
          <p:cNvSpPr>
            <a:spLocks noChangeArrowheads="1"/>
          </p:cNvSpPr>
          <p:nvPr/>
        </p:nvSpPr>
        <p:spPr bwMode="auto">
          <a:xfrm>
            <a:off x="5429256" y="2584448"/>
            <a:ext cx="2709396" cy="34163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 typeface="Arial" pitchFamily="34" charset="0"/>
              <a:buChar char="•"/>
              <a:tabLst/>
            </a:pPr>
            <a:r>
              <a:rPr kumimoji="0" lang="fa-IR" sz="3600" b="0" i="0" u="none" strike="noStrike" cap="none" normalizeH="0" baseline="0" dirty="0" smtClean="0">
                <a:ln>
                  <a:noFill/>
                </a:ln>
                <a:solidFill>
                  <a:schemeClr val="bg1"/>
                </a:solidFill>
                <a:effectLst/>
                <a:latin typeface="Times New Roman" pitchFamily="18" charset="0"/>
                <a:ea typeface="Times New Roman" pitchFamily="18" charset="0"/>
                <a:cs typeface="B Kamran" pitchFamily="2" charset="-78"/>
              </a:rPr>
              <a:t>محفظه قطع</a:t>
            </a:r>
          </a:p>
          <a:p>
            <a:pPr marL="0" marR="0" lvl="0" indent="0" defTabSz="914400" eaLnBrk="1" fontAlgn="base" latinLnBrk="0" hangingPunct="1">
              <a:lnSpc>
                <a:spcPct val="100000"/>
              </a:lnSpc>
              <a:spcBef>
                <a:spcPct val="0"/>
              </a:spcBef>
              <a:spcAft>
                <a:spcPct val="0"/>
              </a:spcAft>
              <a:buClrTx/>
              <a:buSzTx/>
              <a:buFont typeface="Arial" pitchFamily="34" charset="0"/>
              <a:buChar char="•"/>
              <a:tabLst/>
            </a:pPr>
            <a:r>
              <a:rPr kumimoji="0" lang="fa-IR" sz="3600" b="0" i="0" u="none" strike="noStrike" cap="none" normalizeH="0" baseline="0" dirty="0" smtClean="0">
                <a:ln>
                  <a:noFill/>
                </a:ln>
                <a:solidFill>
                  <a:schemeClr val="bg1"/>
                </a:solidFill>
                <a:effectLst/>
                <a:latin typeface="Times New Roman" pitchFamily="18" charset="0"/>
                <a:ea typeface="Times New Roman" pitchFamily="18" charset="0"/>
                <a:cs typeface="B Kamran" pitchFamily="2" charset="-78"/>
              </a:rPr>
              <a:t>مکانیزم عملکرد</a:t>
            </a:r>
          </a:p>
          <a:p>
            <a:pPr marL="0" marR="0" lvl="0" indent="0" defTabSz="914400" eaLnBrk="1" fontAlgn="base" latinLnBrk="0" hangingPunct="1">
              <a:lnSpc>
                <a:spcPct val="100000"/>
              </a:lnSpc>
              <a:spcBef>
                <a:spcPct val="0"/>
              </a:spcBef>
              <a:spcAft>
                <a:spcPct val="0"/>
              </a:spcAft>
              <a:buClrTx/>
              <a:buSzTx/>
              <a:buFont typeface="Arial" pitchFamily="34" charset="0"/>
              <a:buChar char="•"/>
              <a:tabLst/>
            </a:pPr>
            <a:r>
              <a:rPr kumimoji="0" lang="fa-IR" sz="3600" b="0" i="0" u="none" strike="noStrike" cap="none" normalizeH="0" baseline="0" dirty="0" smtClean="0">
                <a:ln>
                  <a:noFill/>
                </a:ln>
                <a:solidFill>
                  <a:schemeClr val="bg1"/>
                </a:solidFill>
                <a:effectLst/>
                <a:latin typeface="Times New Roman" pitchFamily="18" charset="0"/>
                <a:ea typeface="Times New Roman" pitchFamily="18" charset="0"/>
                <a:cs typeface="B Kamran" pitchFamily="2" charset="-78"/>
              </a:rPr>
              <a:t>تابلوی کنترل</a:t>
            </a:r>
          </a:p>
          <a:p>
            <a:pPr marL="0" marR="0" lvl="0" indent="0" defTabSz="914400" eaLnBrk="1" fontAlgn="base" latinLnBrk="0" hangingPunct="1">
              <a:lnSpc>
                <a:spcPct val="100000"/>
              </a:lnSpc>
              <a:spcBef>
                <a:spcPct val="0"/>
              </a:spcBef>
              <a:spcAft>
                <a:spcPct val="0"/>
              </a:spcAft>
              <a:buClrTx/>
              <a:buSzTx/>
              <a:buFont typeface="Arial" pitchFamily="34" charset="0"/>
              <a:buChar char="•"/>
              <a:tabLst/>
            </a:pPr>
            <a:r>
              <a:rPr kumimoji="0" lang="fa-IR" sz="3600" b="0" i="0" u="none" strike="noStrike" cap="none" normalizeH="0" baseline="0" dirty="0" smtClean="0">
                <a:ln>
                  <a:noFill/>
                </a:ln>
                <a:solidFill>
                  <a:schemeClr val="bg1"/>
                </a:solidFill>
                <a:effectLst/>
                <a:latin typeface="Times New Roman" pitchFamily="18" charset="0"/>
                <a:ea typeface="Times New Roman" pitchFamily="18" charset="0"/>
                <a:cs typeface="B Kamran" pitchFamily="2" charset="-78"/>
              </a:rPr>
              <a:t>ترمینالهای فشار قوی</a:t>
            </a:r>
          </a:p>
          <a:p>
            <a:pPr marL="0" marR="0" lvl="0" indent="0" defTabSz="914400" eaLnBrk="1" fontAlgn="base" latinLnBrk="0" hangingPunct="1">
              <a:lnSpc>
                <a:spcPct val="100000"/>
              </a:lnSpc>
              <a:spcBef>
                <a:spcPct val="0"/>
              </a:spcBef>
              <a:spcAft>
                <a:spcPct val="0"/>
              </a:spcAft>
              <a:buClrTx/>
              <a:buSzTx/>
              <a:buFont typeface="Arial" pitchFamily="34" charset="0"/>
              <a:buChar char="•"/>
              <a:tabLst/>
            </a:pPr>
            <a:r>
              <a:rPr kumimoji="0" lang="fa-IR" sz="3600" b="0" i="0" u="none" strike="noStrike" cap="none" normalizeH="0" baseline="0" dirty="0" smtClean="0">
                <a:ln>
                  <a:noFill/>
                </a:ln>
                <a:solidFill>
                  <a:schemeClr val="bg1"/>
                </a:solidFill>
                <a:effectLst/>
                <a:latin typeface="Times New Roman" pitchFamily="18" charset="0"/>
                <a:ea typeface="Times New Roman" pitchFamily="18" charset="0"/>
                <a:cs typeface="B Kamran" pitchFamily="2" charset="-78"/>
              </a:rPr>
              <a:t>مقره ها</a:t>
            </a:r>
          </a:p>
          <a:p>
            <a:pPr marL="0" marR="0" lvl="0" indent="0" defTabSz="914400" eaLnBrk="1" fontAlgn="base" latinLnBrk="0" hangingPunct="1">
              <a:lnSpc>
                <a:spcPct val="100000"/>
              </a:lnSpc>
              <a:spcBef>
                <a:spcPct val="0"/>
              </a:spcBef>
              <a:spcAft>
                <a:spcPct val="0"/>
              </a:spcAft>
              <a:buClrTx/>
              <a:buSzTx/>
              <a:buFont typeface="Arial" pitchFamily="34" charset="0"/>
              <a:buChar char="•"/>
              <a:tabLst/>
            </a:pPr>
            <a:r>
              <a:rPr kumimoji="0" lang="fa-IR" sz="3600" b="0" i="0" u="none" strike="noStrike" cap="none" normalizeH="0" baseline="0" dirty="0" smtClean="0">
                <a:ln>
                  <a:noFill/>
                </a:ln>
                <a:solidFill>
                  <a:schemeClr val="bg1"/>
                </a:solidFill>
                <a:effectLst/>
                <a:latin typeface="Times New Roman" pitchFamily="18" charset="0"/>
                <a:ea typeface="Times New Roman" pitchFamily="18" charset="0"/>
                <a:cs typeface="B Kamran" pitchFamily="2" charset="-78"/>
              </a:rPr>
              <a:t>پایه های نگهدارنده</a:t>
            </a:r>
            <a:endParaRPr kumimoji="0" lang="en-US"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DC48A1B8-F1B5-412F-AC19-1C14D02838B2}" type="slidenum">
              <a:rPr lang="fa-IR" smtClean="0"/>
              <a:pPr/>
              <a:t>8</a:t>
            </a:fld>
            <a:endParaRPr lang="fa-IR"/>
          </a:p>
        </p:txBody>
      </p:sp>
      <p:sp>
        <p:nvSpPr>
          <p:cNvPr id="4" name="Footer Placeholder 3"/>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6116" y="928670"/>
            <a:ext cx="2773516" cy="646331"/>
          </a:xfrm>
          <a:prstGeom prst="rect">
            <a:avLst/>
          </a:prstGeom>
        </p:spPr>
        <p:txBody>
          <a:bodyPr wrap="none">
            <a:spAutoFit/>
          </a:bodyPr>
          <a:lstStyle/>
          <a:p>
            <a:pPr algn="just"/>
            <a:r>
              <a:rPr lang="fa-IR" sz="3600" dirty="0" smtClean="0">
                <a:solidFill>
                  <a:schemeClr val="bg1"/>
                </a:solidFill>
                <a:cs typeface="B Kamran" pitchFamily="2" charset="-78"/>
              </a:rPr>
              <a:t>اهمیت مکانیزم عملکرد</a:t>
            </a:r>
            <a:endParaRPr lang="en-US" sz="3600" dirty="0">
              <a:solidFill>
                <a:schemeClr val="bg1"/>
              </a:solidFill>
              <a:cs typeface="B Kamran" pitchFamily="2" charset="-78"/>
            </a:endParaRPr>
          </a:p>
        </p:txBody>
      </p:sp>
      <p:sp>
        <p:nvSpPr>
          <p:cNvPr id="3" name="Rectangle 2"/>
          <p:cNvSpPr/>
          <p:nvPr/>
        </p:nvSpPr>
        <p:spPr>
          <a:xfrm>
            <a:off x="642910" y="1857364"/>
            <a:ext cx="7929618" cy="830997"/>
          </a:xfrm>
          <a:prstGeom prst="rect">
            <a:avLst/>
          </a:prstGeom>
        </p:spPr>
        <p:txBody>
          <a:bodyPr wrap="square">
            <a:spAutoFit/>
          </a:bodyPr>
          <a:lstStyle/>
          <a:p>
            <a:pPr algn="just"/>
            <a:r>
              <a:rPr lang="fa-IR" sz="2400" dirty="0" smtClean="0">
                <a:solidFill>
                  <a:srgbClr val="FFFF00"/>
                </a:solidFill>
                <a:cs typeface="B Tabassom" pitchFamily="2" charset="-78"/>
              </a:rPr>
              <a:t>زمان</a:t>
            </a:r>
            <a:r>
              <a:rPr lang="fa-IR" sz="2400" dirty="0" smtClean="0">
                <a:solidFill>
                  <a:schemeClr val="bg1"/>
                </a:solidFill>
                <a:cs typeface="B Tabassom" pitchFamily="2" charset="-78"/>
              </a:rPr>
              <a:t> عملکرد مکانیزم در کاهش زمان قطع کلید از سایر مؤلفه ها مؤثرتر و مهم تر بوده و از جمله پارامترهای بسیار حساس در انتخاب کلید محسوب می شود</a:t>
            </a:r>
            <a:endParaRPr lang="en-US" sz="2400" dirty="0">
              <a:solidFill>
                <a:schemeClr val="bg1"/>
              </a:solidFill>
              <a:cs typeface="B Tabassom" pitchFamily="2" charset="-78"/>
            </a:endParaRPr>
          </a:p>
        </p:txBody>
      </p:sp>
      <p:sp>
        <p:nvSpPr>
          <p:cNvPr id="4" name="Rectangle 3"/>
          <p:cNvSpPr/>
          <p:nvPr/>
        </p:nvSpPr>
        <p:spPr>
          <a:xfrm>
            <a:off x="642910" y="3000372"/>
            <a:ext cx="7929618" cy="2308324"/>
          </a:xfrm>
          <a:prstGeom prst="rect">
            <a:avLst/>
          </a:prstGeom>
        </p:spPr>
        <p:txBody>
          <a:bodyPr wrap="square">
            <a:spAutoFit/>
          </a:bodyPr>
          <a:lstStyle/>
          <a:p>
            <a:pPr algn="just"/>
            <a:r>
              <a:rPr lang="fa-IR" sz="2400" dirty="0" smtClean="0">
                <a:solidFill>
                  <a:schemeClr val="bg1"/>
                </a:solidFill>
                <a:cs typeface="B Tabassom" pitchFamily="2" charset="-78"/>
              </a:rPr>
              <a:t>با توجه به مطالعات انجام شده و آمارهای به دست آمده اکثر مشکلاتی که در عملکرد کلیدها روی می دهد به علت </a:t>
            </a:r>
            <a:r>
              <a:rPr lang="fa-IR" sz="2400" dirty="0" smtClean="0">
                <a:solidFill>
                  <a:srgbClr val="FFFF00"/>
                </a:solidFill>
                <a:cs typeface="B Tabassom" pitchFamily="2" charset="-78"/>
              </a:rPr>
              <a:t>بروز عیب </a:t>
            </a:r>
            <a:r>
              <a:rPr lang="fa-IR" sz="2400" dirty="0" smtClean="0">
                <a:solidFill>
                  <a:schemeClr val="bg1"/>
                </a:solidFill>
                <a:cs typeface="B Tabassom" pitchFamily="2" charset="-78"/>
              </a:rPr>
              <a:t>در مکانیزم عملکرد می باشد که میزان این تأثیر با توجه به نتایج به دست آمده از پرشس نامه های فنی- آماری به حدود </a:t>
            </a:r>
            <a:r>
              <a:rPr lang="fa-IR" sz="2400" dirty="0" smtClean="0">
                <a:solidFill>
                  <a:srgbClr val="FFFF00"/>
                </a:solidFill>
                <a:cs typeface="B Tabassom" pitchFamily="2" charset="-78"/>
              </a:rPr>
              <a:t>65 درصد </a:t>
            </a:r>
            <a:r>
              <a:rPr lang="fa-IR" sz="2400" dirty="0" smtClean="0">
                <a:solidFill>
                  <a:schemeClr val="bg1"/>
                </a:solidFill>
                <a:cs typeface="B Tabassom" pitchFamily="2" charset="-78"/>
              </a:rPr>
              <a:t>می رسد. </a:t>
            </a:r>
          </a:p>
          <a:p>
            <a:pPr algn="just"/>
            <a:r>
              <a:rPr lang="fa-IR" sz="2400" dirty="0" smtClean="0">
                <a:solidFill>
                  <a:schemeClr val="bg1"/>
                </a:solidFill>
                <a:cs typeface="B Tabassom" pitchFamily="2" charset="-78"/>
              </a:rPr>
              <a:t>در حال حاضر از سه نوع مکانیزم فنری، </a:t>
            </a:r>
            <a:r>
              <a:rPr lang="fa-IR" sz="2400" dirty="0" smtClean="0">
                <a:solidFill>
                  <a:srgbClr val="FFFF00"/>
                </a:solidFill>
                <a:cs typeface="B Tabassom" pitchFamily="2" charset="-78"/>
              </a:rPr>
              <a:t>پنوماتیک</a:t>
            </a:r>
            <a:r>
              <a:rPr lang="fa-IR" sz="2400" dirty="0" smtClean="0">
                <a:solidFill>
                  <a:schemeClr val="bg1"/>
                </a:solidFill>
                <a:cs typeface="B Tabassom" pitchFamily="2" charset="-78"/>
              </a:rPr>
              <a:t> (هوای فشرده) </a:t>
            </a:r>
            <a:r>
              <a:rPr lang="fa-IR" sz="2400" dirty="0" smtClean="0">
                <a:solidFill>
                  <a:srgbClr val="FFFF00"/>
                </a:solidFill>
                <a:cs typeface="B Tabassom" pitchFamily="2" charset="-78"/>
              </a:rPr>
              <a:t>هیدرولیکی</a:t>
            </a:r>
            <a:r>
              <a:rPr lang="fa-IR" sz="2400" dirty="0" smtClean="0">
                <a:solidFill>
                  <a:schemeClr val="bg1"/>
                </a:solidFill>
                <a:cs typeface="B Tabassom" pitchFamily="2" charset="-78"/>
              </a:rPr>
              <a:t> به طور وسیع استفاده می گردد. مکانیزم نسبتاً جدیدی نیز به اسم </a:t>
            </a:r>
            <a:r>
              <a:rPr lang="fa-IR" sz="2400" dirty="0" smtClean="0">
                <a:solidFill>
                  <a:srgbClr val="FFFF00"/>
                </a:solidFill>
                <a:cs typeface="B Tabassom" pitchFamily="2" charset="-78"/>
              </a:rPr>
              <a:t>فنری – هیدرولیک</a:t>
            </a:r>
            <a:r>
              <a:rPr lang="fa-IR" sz="2400" dirty="0" smtClean="0">
                <a:solidFill>
                  <a:schemeClr val="bg1"/>
                </a:solidFill>
                <a:cs typeface="B Tabassom" pitchFamily="2" charset="-78"/>
              </a:rPr>
              <a:t> و موتور درايو اخیراً توسط بعضی سازندگان معرفی گردیده است</a:t>
            </a:r>
            <a:endParaRPr lang="en-US" sz="2400" dirty="0">
              <a:solidFill>
                <a:schemeClr val="bg1"/>
              </a:solidFill>
              <a:cs typeface="B Tabassom" pitchFamily="2" charset="-78"/>
            </a:endParaRPr>
          </a:p>
        </p:txBody>
      </p:sp>
      <p:sp>
        <p:nvSpPr>
          <p:cNvPr id="8" name="Slide Number Placeholder 7"/>
          <p:cNvSpPr>
            <a:spLocks noGrp="1"/>
          </p:cNvSpPr>
          <p:nvPr>
            <p:ph type="sldNum" sz="quarter" idx="12"/>
          </p:nvPr>
        </p:nvSpPr>
        <p:spPr/>
        <p:txBody>
          <a:bodyPr/>
          <a:lstStyle/>
          <a:p>
            <a:fld id="{DC48A1B8-F1B5-412F-AC19-1C14D02838B2}" type="slidenum">
              <a:rPr lang="fa-IR" smtClean="0"/>
              <a:pPr/>
              <a:t>9</a:t>
            </a:fld>
            <a:endParaRPr lang="fa-IR"/>
          </a:p>
        </p:txBody>
      </p:sp>
      <p:sp>
        <p:nvSpPr>
          <p:cNvPr id="5" name="Footer Placeholder 4"/>
          <p:cNvSpPr>
            <a:spLocks noGrp="1"/>
          </p:cNvSpPr>
          <p:nvPr>
            <p:ph type="ftr" sz="quarter" idx="11"/>
          </p:nvPr>
        </p:nvSpPr>
        <p:spPr/>
        <p:txBody>
          <a:bodyPr/>
          <a:lstStyle/>
          <a:p>
            <a:r>
              <a:rPr lang="fa-IR" smtClean="0"/>
              <a:t>تهیه و تدوین : مجتبی صفابخش</a:t>
            </a:r>
            <a:endParaRPr lang="fa-I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1756</TotalTime>
  <Words>4534</Words>
  <Application>Microsoft Office PowerPoint</Application>
  <PresentationFormat>On-screen Show (4:3)</PresentationFormat>
  <Paragraphs>333</Paragraphs>
  <Slides>62</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62</vt:i4>
      </vt:variant>
    </vt:vector>
  </HeadingPairs>
  <TitlesOfParts>
    <vt:vector size="75" baseType="lpstr">
      <vt:lpstr>Microsoft JhengHei UI</vt:lpstr>
      <vt:lpstr>2  Nazanin</vt:lpstr>
      <vt:lpstr>2  Titr</vt:lpstr>
      <vt:lpstr>Aharoni</vt:lpstr>
      <vt:lpstr>Arial</vt:lpstr>
      <vt:lpstr>B Jadid</vt:lpstr>
      <vt:lpstr>B Kamran</vt:lpstr>
      <vt:lpstr>B Tabassom</vt:lpstr>
      <vt:lpstr>Broadway</vt:lpstr>
      <vt:lpstr>Calibri</vt:lpstr>
      <vt:lpstr>Tahoma</vt:lpstr>
      <vt:lpstr>Times New Roman</vt:lpstr>
      <vt:lpstr>Office Theme</vt:lpstr>
      <vt:lpstr>PowerPoint Presentation</vt:lpstr>
      <vt:lpstr>بررسی کلیدهای خلاء و SF6 و مقایسه آنها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ایزد منان</dc:title>
  <dc:creator>Lenovo</dc:creator>
  <cp:lastModifiedBy>EhsanP</cp:lastModifiedBy>
  <cp:revision>183</cp:revision>
  <dcterms:created xsi:type="dcterms:W3CDTF">2008-05-10T12:29:02Z</dcterms:created>
  <dcterms:modified xsi:type="dcterms:W3CDTF">2019-03-26T18:57:54Z</dcterms:modified>
</cp:coreProperties>
</file>